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Lst>
  <p:notesMasterIdLst>
    <p:notesMasterId r:id="rId16"/>
  </p:notesMasterIdLst>
  <p:sldIdLst>
    <p:sldId id="256" r:id="rId2"/>
    <p:sldId id="260" r:id="rId3"/>
    <p:sldId id="261" r:id="rId4"/>
    <p:sldId id="262" r:id="rId5"/>
    <p:sldId id="259" r:id="rId6"/>
    <p:sldId id="257" r:id="rId7"/>
    <p:sldId id="258" r:id="rId8"/>
    <p:sldId id="272" r:id="rId9"/>
    <p:sldId id="271" r:id="rId10"/>
    <p:sldId id="264" r:id="rId11"/>
    <p:sldId id="265" r:id="rId12"/>
    <p:sldId id="270"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E86F7-10C3-7970-2D2A-0F02BD7F0A28}" v="112" dt="2024-12-05T16:11:44.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23DFDE-7D42-4C74-BA32-6659DF17843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9CE3A6D-3CC0-4EEC-8FB4-EB68F2CA218F}">
      <dgm:prSet custT="1"/>
      <dgm:spPr/>
      <dgm:t>
        <a:bodyPr/>
        <a:lstStyle/>
        <a:p>
          <a:r>
            <a:rPr lang="en-US" sz="2400" b="1"/>
            <a:t>A CENTRAL, CLIENT-FRIENDLY PLATFORM</a:t>
          </a:r>
          <a:endParaRPr lang="en-US" sz="2400"/>
        </a:p>
      </dgm:t>
    </dgm:pt>
    <dgm:pt modelId="{2C0CF33E-4960-4476-B8E6-053DFFD7B7CD}" type="parTrans" cxnId="{59B0FED2-1496-44F3-B0C4-947CFB223196}">
      <dgm:prSet/>
      <dgm:spPr/>
      <dgm:t>
        <a:bodyPr/>
        <a:lstStyle/>
        <a:p>
          <a:endParaRPr lang="en-US"/>
        </a:p>
      </dgm:t>
    </dgm:pt>
    <dgm:pt modelId="{D32261B9-D2F2-488D-9E49-E3AA3F1C2311}" type="sibTrans" cxnId="{59B0FED2-1496-44F3-B0C4-947CFB223196}">
      <dgm:prSet/>
      <dgm:spPr/>
      <dgm:t>
        <a:bodyPr/>
        <a:lstStyle/>
        <a:p>
          <a:endParaRPr lang="en-US"/>
        </a:p>
      </dgm:t>
    </dgm:pt>
    <dgm:pt modelId="{85DF6CFB-855B-4583-BC1D-5C6E24F4ED51}">
      <dgm:prSet/>
      <dgm:spPr/>
      <dgm:t>
        <a:bodyPr/>
        <a:lstStyle/>
        <a:p>
          <a:r>
            <a:rPr lang="en-US" b="1"/>
            <a:t>Transparent, Informed Decision-Making</a:t>
          </a:r>
          <a:r>
            <a:rPr lang="en-US"/>
            <a:t>:</a:t>
          </a:r>
        </a:p>
      </dgm:t>
    </dgm:pt>
    <dgm:pt modelId="{1F4937D6-EC24-4A47-93C3-25C5EBEF828D}" type="parTrans" cxnId="{A856A7ED-38BB-470E-92A1-943221D17DF8}">
      <dgm:prSet/>
      <dgm:spPr/>
      <dgm:t>
        <a:bodyPr/>
        <a:lstStyle/>
        <a:p>
          <a:endParaRPr lang="en-US"/>
        </a:p>
      </dgm:t>
    </dgm:pt>
    <dgm:pt modelId="{B0251A06-5CB3-479F-8F53-D330049B26F3}" type="sibTrans" cxnId="{A856A7ED-38BB-470E-92A1-943221D17DF8}">
      <dgm:prSet/>
      <dgm:spPr/>
      <dgm:t>
        <a:bodyPr/>
        <a:lstStyle/>
        <a:p>
          <a:endParaRPr lang="en-US"/>
        </a:p>
      </dgm:t>
    </dgm:pt>
    <dgm:pt modelId="{4C08A5C2-D34F-4857-824A-17ECC5CFCA90}">
      <dgm:prSet/>
      <dgm:spPr/>
      <dgm:t>
        <a:bodyPr/>
        <a:lstStyle/>
        <a:p>
          <a:r>
            <a:rPr lang="en-US" b="1"/>
            <a:t>offering transparent cost breakdowns</a:t>
          </a:r>
          <a:endParaRPr lang="en-US"/>
        </a:p>
      </dgm:t>
    </dgm:pt>
    <dgm:pt modelId="{2963A34F-092F-4AE9-A70B-83F2739CEB11}" type="parTrans" cxnId="{34E023EA-3683-49F1-980E-56FCD1C0DF2F}">
      <dgm:prSet/>
      <dgm:spPr/>
      <dgm:t>
        <a:bodyPr/>
        <a:lstStyle/>
        <a:p>
          <a:endParaRPr lang="en-US"/>
        </a:p>
      </dgm:t>
    </dgm:pt>
    <dgm:pt modelId="{3A7AFDB0-7E2D-4301-927A-C556E92E800D}" type="sibTrans" cxnId="{34E023EA-3683-49F1-980E-56FCD1C0DF2F}">
      <dgm:prSet/>
      <dgm:spPr/>
      <dgm:t>
        <a:bodyPr/>
        <a:lstStyle/>
        <a:p>
          <a:endParaRPr lang="en-US"/>
        </a:p>
      </dgm:t>
    </dgm:pt>
    <dgm:pt modelId="{E207B7B0-7711-4244-A30D-04B049C62D4B}">
      <dgm:prSet/>
      <dgm:spPr/>
      <dgm:t>
        <a:bodyPr/>
        <a:lstStyle/>
        <a:p>
          <a:r>
            <a:rPr lang="en-US" b="1"/>
            <a:t>End-to-End Project Optimization</a:t>
          </a:r>
          <a:endParaRPr lang="en-US"/>
        </a:p>
      </dgm:t>
    </dgm:pt>
    <dgm:pt modelId="{BC9E46FD-FC20-4902-9085-49DD0E1E4F11}" type="parTrans" cxnId="{59B7799C-6DB8-48B5-BFA8-C3979DBF2DC5}">
      <dgm:prSet/>
      <dgm:spPr/>
      <dgm:t>
        <a:bodyPr/>
        <a:lstStyle/>
        <a:p>
          <a:endParaRPr lang="en-US"/>
        </a:p>
      </dgm:t>
    </dgm:pt>
    <dgm:pt modelId="{F85F6EE3-F15F-443D-BFF0-331CD4185AF6}" type="sibTrans" cxnId="{59B7799C-6DB8-48B5-BFA8-C3979DBF2DC5}">
      <dgm:prSet/>
      <dgm:spPr/>
      <dgm:t>
        <a:bodyPr/>
        <a:lstStyle/>
        <a:p>
          <a:endParaRPr lang="en-US"/>
        </a:p>
      </dgm:t>
    </dgm:pt>
    <dgm:pt modelId="{4F92F4A6-A8DD-4F8B-98C0-9976DA786949}">
      <dgm:prSet/>
      <dgm:spPr/>
      <dgm:t>
        <a:bodyPr/>
        <a:lstStyle/>
        <a:p>
          <a:r>
            <a:rPr lang="en-US" b="1"/>
            <a:t>tool bridges these steps into one streamlined system</a:t>
          </a:r>
          <a:endParaRPr lang="en-US"/>
        </a:p>
      </dgm:t>
    </dgm:pt>
    <dgm:pt modelId="{7A942DB7-A222-416F-962F-1008949AD7D8}" type="parTrans" cxnId="{E25DA0B0-5E83-4FAE-86C6-DCDC06B2BD63}">
      <dgm:prSet/>
      <dgm:spPr/>
      <dgm:t>
        <a:bodyPr/>
        <a:lstStyle/>
        <a:p>
          <a:endParaRPr lang="en-US"/>
        </a:p>
      </dgm:t>
    </dgm:pt>
    <dgm:pt modelId="{E9978533-DA35-49E2-91D3-ED18C6B36E66}" type="sibTrans" cxnId="{E25DA0B0-5E83-4FAE-86C6-DCDC06B2BD63}">
      <dgm:prSet/>
      <dgm:spPr/>
      <dgm:t>
        <a:bodyPr/>
        <a:lstStyle/>
        <a:p>
          <a:endParaRPr lang="en-US"/>
        </a:p>
      </dgm:t>
    </dgm:pt>
    <dgm:pt modelId="{DE25FF1C-D375-4092-B8B0-1CFF826F803C}">
      <dgm:prSet/>
      <dgm:spPr/>
      <dgm:t>
        <a:bodyPr/>
        <a:lstStyle/>
        <a:p>
          <a:r>
            <a:rPr lang="en-US" b="1"/>
            <a:t>Adaptive Learning</a:t>
          </a:r>
          <a:endParaRPr lang="en-US"/>
        </a:p>
      </dgm:t>
    </dgm:pt>
    <dgm:pt modelId="{6D3B90B4-7CDA-43C0-B76F-867C23170990}" type="parTrans" cxnId="{1E1A5522-61BA-4506-9B5A-31441B9B6D46}">
      <dgm:prSet/>
      <dgm:spPr/>
      <dgm:t>
        <a:bodyPr/>
        <a:lstStyle/>
        <a:p>
          <a:endParaRPr lang="en-US"/>
        </a:p>
      </dgm:t>
    </dgm:pt>
    <dgm:pt modelId="{B9AF5AED-FCD7-48AF-A9D7-13F518479275}" type="sibTrans" cxnId="{1E1A5522-61BA-4506-9B5A-31441B9B6D46}">
      <dgm:prSet/>
      <dgm:spPr/>
      <dgm:t>
        <a:bodyPr/>
        <a:lstStyle/>
        <a:p>
          <a:endParaRPr lang="en-US"/>
        </a:p>
      </dgm:t>
    </dgm:pt>
    <dgm:pt modelId="{61FD5A51-C430-474C-9A75-02109961D825}">
      <dgm:prSet/>
      <dgm:spPr/>
      <dgm:t>
        <a:bodyPr/>
        <a:lstStyle/>
        <a:p>
          <a:r>
            <a:rPr lang="en-US" b="1"/>
            <a:t>tool would continually learn from each project</a:t>
          </a:r>
          <a:endParaRPr lang="en-US"/>
        </a:p>
      </dgm:t>
    </dgm:pt>
    <dgm:pt modelId="{F2759F97-184D-4B5B-AAE8-1F851C63A0DD}" type="parTrans" cxnId="{BCE9B3FC-954D-40A2-A586-3252E6EF1739}">
      <dgm:prSet/>
      <dgm:spPr/>
      <dgm:t>
        <a:bodyPr/>
        <a:lstStyle/>
        <a:p>
          <a:endParaRPr lang="en-US"/>
        </a:p>
      </dgm:t>
    </dgm:pt>
    <dgm:pt modelId="{1C07D50E-A7B1-46AE-90ED-7D956A3CAFCA}" type="sibTrans" cxnId="{BCE9B3FC-954D-40A2-A586-3252E6EF1739}">
      <dgm:prSet/>
      <dgm:spPr/>
      <dgm:t>
        <a:bodyPr/>
        <a:lstStyle/>
        <a:p>
          <a:endParaRPr lang="en-US"/>
        </a:p>
      </dgm:t>
    </dgm:pt>
    <dgm:pt modelId="{94162F42-3F0C-4A39-8A6B-F97AE79AE622}" type="pres">
      <dgm:prSet presAssocID="{BB23DFDE-7D42-4C74-BA32-6659DF178435}" presName="outerComposite" presStyleCnt="0">
        <dgm:presLayoutVars>
          <dgm:chMax val="5"/>
          <dgm:dir/>
          <dgm:resizeHandles val="exact"/>
        </dgm:presLayoutVars>
      </dgm:prSet>
      <dgm:spPr/>
    </dgm:pt>
    <dgm:pt modelId="{708BA432-6B99-43F9-B6A7-2515720A3DA3}" type="pres">
      <dgm:prSet presAssocID="{BB23DFDE-7D42-4C74-BA32-6659DF178435}" presName="dummyMaxCanvas" presStyleCnt="0">
        <dgm:presLayoutVars/>
      </dgm:prSet>
      <dgm:spPr/>
    </dgm:pt>
    <dgm:pt modelId="{A3412163-FEA4-4D88-B67E-E1CD7690288A}" type="pres">
      <dgm:prSet presAssocID="{BB23DFDE-7D42-4C74-BA32-6659DF178435}" presName="FourNodes_1" presStyleLbl="node1" presStyleIdx="0" presStyleCnt="4">
        <dgm:presLayoutVars>
          <dgm:bulletEnabled val="1"/>
        </dgm:presLayoutVars>
      </dgm:prSet>
      <dgm:spPr/>
    </dgm:pt>
    <dgm:pt modelId="{07C77C55-9BFC-443D-9C76-343364757F48}" type="pres">
      <dgm:prSet presAssocID="{BB23DFDE-7D42-4C74-BA32-6659DF178435}" presName="FourNodes_2" presStyleLbl="node1" presStyleIdx="1" presStyleCnt="4">
        <dgm:presLayoutVars>
          <dgm:bulletEnabled val="1"/>
        </dgm:presLayoutVars>
      </dgm:prSet>
      <dgm:spPr/>
    </dgm:pt>
    <dgm:pt modelId="{730392DB-CC0E-42D0-ABA3-F76D32D57334}" type="pres">
      <dgm:prSet presAssocID="{BB23DFDE-7D42-4C74-BA32-6659DF178435}" presName="FourNodes_3" presStyleLbl="node1" presStyleIdx="2" presStyleCnt="4">
        <dgm:presLayoutVars>
          <dgm:bulletEnabled val="1"/>
        </dgm:presLayoutVars>
      </dgm:prSet>
      <dgm:spPr/>
    </dgm:pt>
    <dgm:pt modelId="{965145B9-775D-4C3E-AB7D-82A202A67D13}" type="pres">
      <dgm:prSet presAssocID="{BB23DFDE-7D42-4C74-BA32-6659DF178435}" presName="FourNodes_4" presStyleLbl="node1" presStyleIdx="3" presStyleCnt="4">
        <dgm:presLayoutVars>
          <dgm:bulletEnabled val="1"/>
        </dgm:presLayoutVars>
      </dgm:prSet>
      <dgm:spPr/>
    </dgm:pt>
    <dgm:pt modelId="{834A16DF-58EB-4527-AAF8-8937D582B7CC}" type="pres">
      <dgm:prSet presAssocID="{BB23DFDE-7D42-4C74-BA32-6659DF178435}" presName="FourConn_1-2" presStyleLbl="fgAccFollowNode1" presStyleIdx="0" presStyleCnt="3">
        <dgm:presLayoutVars>
          <dgm:bulletEnabled val="1"/>
        </dgm:presLayoutVars>
      </dgm:prSet>
      <dgm:spPr/>
    </dgm:pt>
    <dgm:pt modelId="{C8A45324-424D-4FB6-BA4B-99CC27F3CBF5}" type="pres">
      <dgm:prSet presAssocID="{BB23DFDE-7D42-4C74-BA32-6659DF178435}" presName="FourConn_2-3" presStyleLbl="fgAccFollowNode1" presStyleIdx="1" presStyleCnt="3">
        <dgm:presLayoutVars>
          <dgm:bulletEnabled val="1"/>
        </dgm:presLayoutVars>
      </dgm:prSet>
      <dgm:spPr/>
    </dgm:pt>
    <dgm:pt modelId="{447BD541-E1D3-43B1-A58B-3AEFA5CB0E94}" type="pres">
      <dgm:prSet presAssocID="{BB23DFDE-7D42-4C74-BA32-6659DF178435}" presName="FourConn_3-4" presStyleLbl="fgAccFollowNode1" presStyleIdx="2" presStyleCnt="3">
        <dgm:presLayoutVars>
          <dgm:bulletEnabled val="1"/>
        </dgm:presLayoutVars>
      </dgm:prSet>
      <dgm:spPr/>
    </dgm:pt>
    <dgm:pt modelId="{B0B4C14B-AE52-4961-BA1D-E8A159A1497D}" type="pres">
      <dgm:prSet presAssocID="{BB23DFDE-7D42-4C74-BA32-6659DF178435}" presName="FourNodes_1_text" presStyleLbl="node1" presStyleIdx="3" presStyleCnt="4">
        <dgm:presLayoutVars>
          <dgm:bulletEnabled val="1"/>
        </dgm:presLayoutVars>
      </dgm:prSet>
      <dgm:spPr/>
    </dgm:pt>
    <dgm:pt modelId="{8D515CC0-0325-48C0-A141-F544648C8D63}" type="pres">
      <dgm:prSet presAssocID="{BB23DFDE-7D42-4C74-BA32-6659DF178435}" presName="FourNodes_2_text" presStyleLbl="node1" presStyleIdx="3" presStyleCnt="4">
        <dgm:presLayoutVars>
          <dgm:bulletEnabled val="1"/>
        </dgm:presLayoutVars>
      </dgm:prSet>
      <dgm:spPr/>
    </dgm:pt>
    <dgm:pt modelId="{11F44993-919B-4886-86AC-0BC32FF925B7}" type="pres">
      <dgm:prSet presAssocID="{BB23DFDE-7D42-4C74-BA32-6659DF178435}" presName="FourNodes_3_text" presStyleLbl="node1" presStyleIdx="3" presStyleCnt="4">
        <dgm:presLayoutVars>
          <dgm:bulletEnabled val="1"/>
        </dgm:presLayoutVars>
      </dgm:prSet>
      <dgm:spPr/>
    </dgm:pt>
    <dgm:pt modelId="{F3900DEB-F030-45B2-89DF-48B6664CCF9B}" type="pres">
      <dgm:prSet presAssocID="{BB23DFDE-7D42-4C74-BA32-6659DF178435}" presName="FourNodes_4_text" presStyleLbl="node1" presStyleIdx="3" presStyleCnt="4">
        <dgm:presLayoutVars>
          <dgm:bulletEnabled val="1"/>
        </dgm:presLayoutVars>
      </dgm:prSet>
      <dgm:spPr/>
    </dgm:pt>
  </dgm:ptLst>
  <dgm:cxnLst>
    <dgm:cxn modelId="{08707B14-D3C5-436F-810F-A869DF24D8D7}" type="presOf" srcId="{85DF6CFB-855B-4583-BC1D-5C6E24F4ED51}" destId="{07C77C55-9BFC-443D-9C76-343364757F48}" srcOrd="0" destOrd="0" presId="urn:microsoft.com/office/officeart/2005/8/layout/vProcess5"/>
    <dgm:cxn modelId="{79AB8915-4C46-4846-9590-C134B4FB8FE6}" type="presOf" srcId="{D32261B9-D2F2-488D-9E49-E3AA3F1C2311}" destId="{834A16DF-58EB-4527-AAF8-8937D582B7CC}" srcOrd="0" destOrd="0" presId="urn:microsoft.com/office/officeart/2005/8/layout/vProcess5"/>
    <dgm:cxn modelId="{16DD9F1D-12CB-4CA0-BDAE-09D496E8305A}" type="presOf" srcId="{E9CE3A6D-3CC0-4EEC-8FB4-EB68F2CA218F}" destId="{B0B4C14B-AE52-4961-BA1D-E8A159A1497D}" srcOrd="1" destOrd="0" presId="urn:microsoft.com/office/officeart/2005/8/layout/vProcess5"/>
    <dgm:cxn modelId="{1E1A5522-61BA-4506-9B5A-31441B9B6D46}" srcId="{BB23DFDE-7D42-4C74-BA32-6659DF178435}" destId="{DE25FF1C-D375-4092-B8B0-1CFF826F803C}" srcOrd="3" destOrd="0" parTransId="{6D3B90B4-7CDA-43C0-B76F-867C23170990}" sibTransId="{B9AF5AED-FCD7-48AF-A9D7-13F518479275}"/>
    <dgm:cxn modelId="{9E6AC332-7080-4D49-B17F-A1180E289685}" type="presOf" srcId="{85DF6CFB-855B-4583-BC1D-5C6E24F4ED51}" destId="{8D515CC0-0325-48C0-A141-F544648C8D63}" srcOrd="1" destOrd="0" presId="urn:microsoft.com/office/officeart/2005/8/layout/vProcess5"/>
    <dgm:cxn modelId="{D0E5F039-8E03-42AB-ABC0-003ABC16D41C}" type="presOf" srcId="{E207B7B0-7711-4244-A30D-04B049C62D4B}" destId="{11F44993-919B-4886-86AC-0BC32FF925B7}" srcOrd="1" destOrd="0" presId="urn:microsoft.com/office/officeart/2005/8/layout/vProcess5"/>
    <dgm:cxn modelId="{76F3A969-7823-4BC7-AB4F-4F7D09D549B8}" type="presOf" srcId="{E9CE3A6D-3CC0-4EEC-8FB4-EB68F2CA218F}" destId="{A3412163-FEA4-4D88-B67E-E1CD7690288A}" srcOrd="0" destOrd="0" presId="urn:microsoft.com/office/officeart/2005/8/layout/vProcess5"/>
    <dgm:cxn modelId="{01351472-BABC-4C94-9557-4E18B07A4506}" type="presOf" srcId="{4C08A5C2-D34F-4857-824A-17ECC5CFCA90}" destId="{8D515CC0-0325-48C0-A141-F544648C8D63}" srcOrd="1" destOrd="1" presId="urn:microsoft.com/office/officeart/2005/8/layout/vProcess5"/>
    <dgm:cxn modelId="{D55BDA55-EB05-4971-8CD4-E06CE56C2C82}" type="presOf" srcId="{F85F6EE3-F15F-443D-BFF0-331CD4185AF6}" destId="{447BD541-E1D3-43B1-A58B-3AEFA5CB0E94}" srcOrd="0" destOrd="0" presId="urn:microsoft.com/office/officeart/2005/8/layout/vProcess5"/>
    <dgm:cxn modelId="{81B0F555-6266-4123-9F88-F59A8DEB15F7}" type="presOf" srcId="{E207B7B0-7711-4244-A30D-04B049C62D4B}" destId="{730392DB-CC0E-42D0-ABA3-F76D32D57334}" srcOrd="0" destOrd="0" presId="urn:microsoft.com/office/officeart/2005/8/layout/vProcess5"/>
    <dgm:cxn modelId="{B7A7608D-3128-425F-A96A-083D4EA3A633}" type="presOf" srcId="{DE25FF1C-D375-4092-B8B0-1CFF826F803C}" destId="{F3900DEB-F030-45B2-89DF-48B6664CCF9B}" srcOrd="1" destOrd="0" presId="urn:microsoft.com/office/officeart/2005/8/layout/vProcess5"/>
    <dgm:cxn modelId="{59B7799C-6DB8-48B5-BFA8-C3979DBF2DC5}" srcId="{BB23DFDE-7D42-4C74-BA32-6659DF178435}" destId="{E207B7B0-7711-4244-A30D-04B049C62D4B}" srcOrd="2" destOrd="0" parTransId="{BC9E46FD-FC20-4902-9085-49DD0E1E4F11}" sibTransId="{F85F6EE3-F15F-443D-BFF0-331CD4185AF6}"/>
    <dgm:cxn modelId="{69B6119F-4E70-454A-B0BD-01FEC7BEB31B}" type="presOf" srcId="{4F92F4A6-A8DD-4F8B-98C0-9976DA786949}" destId="{11F44993-919B-4886-86AC-0BC32FF925B7}" srcOrd="1" destOrd="1" presId="urn:microsoft.com/office/officeart/2005/8/layout/vProcess5"/>
    <dgm:cxn modelId="{E25DA0B0-5E83-4FAE-86C6-DCDC06B2BD63}" srcId="{E207B7B0-7711-4244-A30D-04B049C62D4B}" destId="{4F92F4A6-A8DD-4F8B-98C0-9976DA786949}" srcOrd="0" destOrd="0" parTransId="{7A942DB7-A222-416F-962F-1008949AD7D8}" sibTransId="{E9978533-DA35-49E2-91D3-ED18C6B36E66}"/>
    <dgm:cxn modelId="{2B3F39BE-DD55-47EB-BB02-23783870005C}" type="presOf" srcId="{4F92F4A6-A8DD-4F8B-98C0-9976DA786949}" destId="{730392DB-CC0E-42D0-ABA3-F76D32D57334}" srcOrd="0" destOrd="1" presId="urn:microsoft.com/office/officeart/2005/8/layout/vProcess5"/>
    <dgm:cxn modelId="{5867E9C3-DD66-4A44-81FE-1EB1113C47DA}" type="presOf" srcId="{BB23DFDE-7D42-4C74-BA32-6659DF178435}" destId="{94162F42-3F0C-4A39-8A6B-F97AE79AE622}" srcOrd="0" destOrd="0" presId="urn:microsoft.com/office/officeart/2005/8/layout/vProcess5"/>
    <dgm:cxn modelId="{9574F6D1-56AB-4C2F-B754-AF4EA619629F}" type="presOf" srcId="{61FD5A51-C430-474C-9A75-02109961D825}" destId="{965145B9-775D-4C3E-AB7D-82A202A67D13}" srcOrd="0" destOrd="1" presId="urn:microsoft.com/office/officeart/2005/8/layout/vProcess5"/>
    <dgm:cxn modelId="{59B0FED2-1496-44F3-B0C4-947CFB223196}" srcId="{BB23DFDE-7D42-4C74-BA32-6659DF178435}" destId="{E9CE3A6D-3CC0-4EEC-8FB4-EB68F2CA218F}" srcOrd="0" destOrd="0" parTransId="{2C0CF33E-4960-4476-B8E6-053DFFD7B7CD}" sibTransId="{D32261B9-D2F2-488D-9E49-E3AA3F1C2311}"/>
    <dgm:cxn modelId="{43A733DC-11B1-47E7-95F3-C5196CB468D7}" type="presOf" srcId="{B0251A06-5CB3-479F-8F53-D330049B26F3}" destId="{C8A45324-424D-4FB6-BA4B-99CC27F3CBF5}" srcOrd="0" destOrd="0" presId="urn:microsoft.com/office/officeart/2005/8/layout/vProcess5"/>
    <dgm:cxn modelId="{0C0B53DC-530A-4C38-8EC6-DB4125975A62}" type="presOf" srcId="{61FD5A51-C430-474C-9A75-02109961D825}" destId="{F3900DEB-F030-45B2-89DF-48B6664CCF9B}" srcOrd="1" destOrd="1" presId="urn:microsoft.com/office/officeart/2005/8/layout/vProcess5"/>
    <dgm:cxn modelId="{84D828DD-7B78-4633-A4FE-03381464EFEC}" type="presOf" srcId="{DE25FF1C-D375-4092-B8B0-1CFF826F803C}" destId="{965145B9-775D-4C3E-AB7D-82A202A67D13}" srcOrd="0" destOrd="0" presId="urn:microsoft.com/office/officeart/2005/8/layout/vProcess5"/>
    <dgm:cxn modelId="{34E023EA-3683-49F1-980E-56FCD1C0DF2F}" srcId="{85DF6CFB-855B-4583-BC1D-5C6E24F4ED51}" destId="{4C08A5C2-D34F-4857-824A-17ECC5CFCA90}" srcOrd="0" destOrd="0" parTransId="{2963A34F-092F-4AE9-A70B-83F2739CEB11}" sibTransId="{3A7AFDB0-7E2D-4301-927A-C556E92E800D}"/>
    <dgm:cxn modelId="{A856A7ED-38BB-470E-92A1-943221D17DF8}" srcId="{BB23DFDE-7D42-4C74-BA32-6659DF178435}" destId="{85DF6CFB-855B-4583-BC1D-5C6E24F4ED51}" srcOrd="1" destOrd="0" parTransId="{1F4937D6-EC24-4A47-93C3-25C5EBEF828D}" sibTransId="{B0251A06-5CB3-479F-8F53-D330049B26F3}"/>
    <dgm:cxn modelId="{BCE9B3FC-954D-40A2-A586-3252E6EF1739}" srcId="{DE25FF1C-D375-4092-B8B0-1CFF826F803C}" destId="{61FD5A51-C430-474C-9A75-02109961D825}" srcOrd="0" destOrd="0" parTransId="{F2759F97-184D-4B5B-AAE8-1F851C63A0DD}" sibTransId="{1C07D50E-A7B1-46AE-90ED-7D956A3CAFCA}"/>
    <dgm:cxn modelId="{8349D7FD-7225-4CE2-ABA0-813D13E6077C}" type="presOf" srcId="{4C08A5C2-D34F-4857-824A-17ECC5CFCA90}" destId="{07C77C55-9BFC-443D-9C76-343364757F48}" srcOrd="0" destOrd="1" presId="urn:microsoft.com/office/officeart/2005/8/layout/vProcess5"/>
    <dgm:cxn modelId="{99B2155D-E2F4-46D0-99FA-2D4CE5770597}" type="presParOf" srcId="{94162F42-3F0C-4A39-8A6B-F97AE79AE622}" destId="{708BA432-6B99-43F9-B6A7-2515720A3DA3}" srcOrd="0" destOrd="0" presId="urn:microsoft.com/office/officeart/2005/8/layout/vProcess5"/>
    <dgm:cxn modelId="{7B259A69-0A90-4773-ADC9-13BFDBF629C6}" type="presParOf" srcId="{94162F42-3F0C-4A39-8A6B-F97AE79AE622}" destId="{A3412163-FEA4-4D88-B67E-E1CD7690288A}" srcOrd="1" destOrd="0" presId="urn:microsoft.com/office/officeart/2005/8/layout/vProcess5"/>
    <dgm:cxn modelId="{F756A4DA-D304-4D63-8DF1-820333589BED}" type="presParOf" srcId="{94162F42-3F0C-4A39-8A6B-F97AE79AE622}" destId="{07C77C55-9BFC-443D-9C76-343364757F48}" srcOrd="2" destOrd="0" presId="urn:microsoft.com/office/officeart/2005/8/layout/vProcess5"/>
    <dgm:cxn modelId="{C24B9CC5-BC7A-41C2-A464-74DFC1B5BB78}" type="presParOf" srcId="{94162F42-3F0C-4A39-8A6B-F97AE79AE622}" destId="{730392DB-CC0E-42D0-ABA3-F76D32D57334}" srcOrd="3" destOrd="0" presId="urn:microsoft.com/office/officeart/2005/8/layout/vProcess5"/>
    <dgm:cxn modelId="{E7A705F2-E427-47A7-B230-5D37DB35704A}" type="presParOf" srcId="{94162F42-3F0C-4A39-8A6B-F97AE79AE622}" destId="{965145B9-775D-4C3E-AB7D-82A202A67D13}" srcOrd="4" destOrd="0" presId="urn:microsoft.com/office/officeart/2005/8/layout/vProcess5"/>
    <dgm:cxn modelId="{BC7E650E-0ADC-4CCF-A72A-8689F7D72A8A}" type="presParOf" srcId="{94162F42-3F0C-4A39-8A6B-F97AE79AE622}" destId="{834A16DF-58EB-4527-AAF8-8937D582B7CC}" srcOrd="5" destOrd="0" presId="urn:microsoft.com/office/officeart/2005/8/layout/vProcess5"/>
    <dgm:cxn modelId="{7CF35BAB-499D-492C-8B1E-E6EBD949DBCA}" type="presParOf" srcId="{94162F42-3F0C-4A39-8A6B-F97AE79AE622}" destId="{C8A45324-424D-4FB6-BA4B-99CC27F3CBF5}" srcOrd="6" destOrd="0" presId="urn:microsoft.com/office/officeart/2005/8/layout/vProcess5"/>
    <dgm:cxn modelId="{6E03B34C-B501-44D2-B5EE-A19929769BD5}" type="presParOf" srcId="{94162F42-3F0C-4A39-8A6B-F97AE79AE622}" destId="{447BD541-E1D3-43B1-A58B-3AEFA5CB0E94}" srcOrd="7" destOrd="0" presId="urn:microsoft.com/office/officeart/2005/8/layout/vProcess5"/>
    <dgm:cxn modelId="{CF24D5C7-0D5C-44A7-BB92-EC258BB28299}" type="presParOf" srcId="{94162F42-3F0C-4A39-8A6B-F97AE79AE622}" destId="{B0B4C14B-AE52-4961-BA1D-E8A159A1497D}" srcOrd="8" destOrd="0" presId="urn:microsoft.com/office/officeart/2005/8/layout/vProcess5"/>
    <dgm:cxn modelId="{92DD1C2E-0AD3-4D2C-AAC2-E7D5C74DB65D}" type="presParOf" srcId="{94162F42-3F0C-4A39-8A6B-F97AE79AE622}" destId="{8D515CC0-0325-48C0-A141-F544648C8D63}" srcOrd="9" destOrd="0" presId="urn:microsoft.com/office/officeart/2005/8/layout/vProcess5"/>
    <dgm:cxn modelId="{A7606962-7530-4B74-A754-29B2EF49B27D}" type="presParOf" srcId="{94162F42-3F0C-4A39-8A6B-F97AE79AE622}" destId="{11F44993-919B-4886-86AC-0BC32FF925B7}" srcOrd="10" destOrd="0" presId="urn:microsoft.com/office/officeart/2005/8/layout/vProcess5"/>
    <dgm:cxn modelId="{C0EAEB96-877B-44FC-AB4D-6564B2A9AECF}" type="presParOf" srcId="{94162F42-3F0C-4A39-8A6B-F97AE79AE622}" destId="{F3900DEB-F030-45B2-89DF-48B6664CCF9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13C72-FA62-45F9-A941-D0F91FFDFD9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ECB76C3-12B3-43EA-860B-C92D0EF3750B}">
      <dgm:prSet/>
      <dgm:spPr/>
      <dgm:t>
        <a:bodyPr/>
        <a:lstStyle/>
        <a:p>
          <a:pPr>
            <a:defRPr cap="all"/>
          </a:pPr>
          <a:r>
            <a:rPr lang="en-US"/>
            <a:t>Don’t skip the introductions</a:t>
          </a:r>
        </a:p>
      </dgm:t>
    </dgm:pt>
    <dgm:pt modelId="{6B6B7D42-F74A-4830-B938-2AAC86034173}" type="parTrans" cxnId="{E23F68D2-D01C-4463-9C39-9DEEC5DB5A34}">
      <dgm:prSet/>
      <dgm:spPr/>
      <dgm:t>
        <a:bodyPr/>
        <a:lstStyle/>
        <a:p>
          <a:endParaRPr lang="en-US"/>
        </a:p>
      </dgm:t>
    </dgm:pt>
    <dgm:pt modelId="{27255136-70DF-4440-A688-C62049F137B3}" type="sibTrans" cxnId="{E23F68D2-D01C-4463-9C39-9DEEC5DB5A34}">
      <dgm:prSet/>
      <dgm:spPr/>
      <dgm:t>
        <a:bodyPr/>
        <a:lstStyle/>
        <a:p>
          <a:endParaRPr lang="en-US"/>
        </a:p>
      </dgm:t>
    </dgm:pt>
    <dgm:pt modelId="{A5A6E3A2-F04A-4197-9627-5A192D191224}">
      <dgm:prSet/>
      <dgm:spPr/>
      <dgm:t>
        <a:bodyPr/>
        <a:lstStyle/>
        <a:p>
          <a:pPr>
            <a:defRPr cap="all"/>
          </a:pPr>
          <a:r>
            <a:rPr lang="en-US"/>
            <a:t>Know the board’s priorities — really know them</a:t>
          </a:r>
        </a:p>
      </dgm:t>
    </dgm:pt>
    <dgm:pt modelId="{A16D9831-F971-47CE-8110-AB8092CC4B18}" type="parTrans" cxnId="{62012DA9-20B5-43E0-883C-E53A83E74B53}">
      <dgm:prSet/>
      <dgm:spPr/>
      <dgm:t>
        <a:bodyPr/>
        <a:lstStyle/>
        <a:p>
          <a:endParaRPr lang="en-US"/>
        </a:p>
      </dgm:t>
    </dgm:pt>
    <dgm:pt modelId="{AACC31F8-DECA-4710-B2CD-81A950D9AE43}" type="sibTrans" cxnId="{62012DA9-20B5-43E0-883C-E53A83E74B53}">
      <dgm:prSet/>
      <dgm:spPr/>
      <dgm:t>
        <a:bodyPr/>
        <a:lstStyle/>
        <a:p>
          <a:endParaRPr lang="en-US"/>
        </a:p>
      </dgm:t>
    </dgm:pt>
    <dgm:pt modelId="{1B79E55A-7CD4-4BDD-9820-B29B0D52A23C}">
      <dgm:prSet/>
      <dgm:spPr/>
      <dgm:t>
        <a:bodyPr/>
        <a:lstStyle/>
        <a:p>
          <a:pPr>
            <a:defRPr cap="all"/>
          </a:pPr>
          <a:r>
            <a:rPr lang="en-US"/>
            <a:t>Focus on business outcomes</a:t>
          </a:r>
        </a:p>
      </dgm:t>
    </dgm:pt>
    <dgm:pt modelId="{A9071967-6112-4457-9E2B-4FADA91D8CD0}" type="parTrans" cxnId="{0BE3A8D0-8790-4BD3-B680-D989264C9413}">
      <dgm:prSet/>
      <dgm:spPr/>
      <dgm:t>
        <a:bodyPr/>
        <a:lstStyle/>
        <a:p>
          <a:endParaRPr lang="en-US"/>
        </a:p>
      </dgm:t>
    </dgm:pt>
    <dgm:pt modelId="{6476BBE5-4157-4367-A1F6-CA871CE8C4D4}" type="sibTrans" cxnId="{0BE3A8D0-8790-4BD3-B680-D989264C9413}">
      <dgm:prSet/>
      <dgm:spPr/>
      <dgm:t>
        <a:bodyPr/>
        <a:lstStyle/>
        <a:p>
          <a:endParaRPr lang="en-US"/>
        </a:p>
      </dgm:t>
    </dgm:pt>
    <dgm:pt modelId="{08973B4B-56A6-402D-8E73-76FCABDB928B}">
      <dgm:prSet/>
      <dgm:spPr/>
      <dgm:t>
        <a:bodyPr/>
        <a:lstStyle/>
        <a:p>
          <a:pPr>
            <a:defRPr cap="all"/>
          </a:pPr>
          <a:r>
            <a:rPr lang="en-US"/>
            <a:t>Think like a CFO</a:t>
          </a:r>
        </a:p>
      </dgm:t>
    </dgm:pt>
    <dgm:pt modelId="{5DBE6759-DEE0-4FB5-81BD-8E3FD2C5C6C8}" type="parTrans" cxnId="{659057E1-3C59-477A-833D-D98DFDE7F682}">
      <dgm:prSet/>
      <dgm:spPr/>
      <dgm:t>
        <a:bodyPr/>
        <a:lstStyle/>
        <a:p>
          <a:endParaRPr lang="en-US"/>
        </a:p>
      </dgm:t>
    </dgm:pt>
    <dgm:pt modelId="{D1741915-70A4-4C1B-B009-06BFDE963266}" type="sibTrans" cxnId="{659057E1-3C59-477A-833D-D98DFDE7F682}">
      <dgm:prSet/>
      <dgm:spPr/>
      <dgm:t>
        <a:bodyPr/>
        <a:lstStyle/>
        <a:p>
          <a:endParaRPr lang="en-US"/>
        </a:p>
      </dgm:t>
    </dgm:pt>
    <dgm:pt modelId="{2CA85A74-016C-47AC-BE15-49582F7EC0D6}">
      <dgm:prSet/>
      <dgm:spPr/>
      <dgm:t>
        <a:bodyPr/>
        <a:lstStyle/>
        <a:p>
          <a:pPr>
            <a:defRPr cap="all"/>
          </a:pPr>
          <a:r>
            <a:rPr lang="en-US"/>
            <a:t>Share success stories</a:t>
          </a:r>
        </a:p>
      </dgm:t>
    </dgm:pt>
    <dgm:pt modelId="{608BF040-7F40-457F-AF87-F1B78A6B5FFF}" type="parTrans" cxnId="{F5A49EE0-DAC5-4B75-AB9F-663ACEADB9EE}">
      <dgm:prSet/>
      <dgm:spPr/>
      <dgm:t>
        <a:bodyPr/>
        <a:lstStyle/>
        <a:p>
          <a:endParaRPr lang="en-US"/>
        </a:p>
      </dgm:t>
    </dgm:pt>
    <dgm:pt modelId="{06BE47C2-832C-450B-939A-44AD8EDFCD33}" type="sibTrans" cxnId="{F5A49EE0-DAC5-4B75-AB9F-663ACEADB9EE}">
      <dgm:prSet/>
      <dgm:spPr/>
      <dgm:t>
        <a:bodyPr/>
        <a:lstStyle/>
        <a:p>
          <a:endParaRPr lang="en-US"/>
        </a:p>
      </dgm:t>
    </dgm:pt>
    <dgm:pt modelId="{356ADB98-7DDD-4091-8A20-772320209E88}" type="pres">
      <dgm:prSet presAssocID="{13613C72-FA62-45F9-A941-D0F91FFDFD93}" presName="root" presStyleCnt="0">
        <dgm:presLayoutVars>
          <dgm:dir/>
          <dgm:resizeHandles val="exact"/>
        </dgm:presLayoutVars>
      </dgm:prSet>
      <dgm:spPr/>
    </dgm:pt>
    <dgm:pt modelId="{BC8DD377-5441-45F7-AEA0-E973AF084669}" type="pres">
      <dgm:prSet presAssocID="{CECB76C3-12B3-43EA-860B-C92D0EF3750B}" presName="compNode" presStyleCnt="0"/>
      <dgm:spPr/>
    </dgm:pt>
    <dgm:pt modelId="{B1DB2FD5-F1D5-421E-B4B2-C93C34CC95E7}" type="pres">
      <dgm:prSet presAssocID="{CECB76C3-12B3-43EA-860B-C92D0EF3750B}" presName="iconBgRect" presStyleLbl="bgShp" presStyleIdx="0" presStyleCnt="5"/>
      <dgm:spPr>
        <a:prstGeom prst="round2DiagRect">
          <a:avLst>
            <a:gd name="adj1" fmla="val 29727"/>
            <a:gd name="adj2" fmla="val 0"/>
          </a:avLst>
        </a:prstGeom>
      </dgm:spPr>
    </dgm:pt>
    <dgm:pt modelId="{27C7B636-E963-4B30-B595-55A16C8557FC}" type="pres">
      <dgm:prSet presAssocID="{CECB76C3-12B3-43EA-860B-C92D0EF3750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9CB78589-0193-4637-AF52-551278E500A0}" type="pres">
      <dgm:prSet presAssocID="{CECB76C3-12B3-43EA-860B-C92D0EF3750B}" presName="spaceRect" presStyleCnt="0"/>
      <dgm:spPr/>
    </dgm:pt>
    <dgm:pt modelId="{427E9BCF-0E8D-4615-8631-41616865D2C2}" type="pres">
      <dgm:prSet presAssocID="{CECB76C3-12B3-43EA-860B-C92D0EF3750B}" presName="textRect" presStyleLbl="revTx" presStyleIdx="0" presStyleCnt="5">
        <dgm:presLayoutVars>
          <dgm:chMax val="1"/>
          <dgm:chPref val="1"/>
        </dgm:presLayoutVars>
      </dgm:prSet>
      <dgm:spPr/>
    </dgm:pt>
    <dgm:pt modelId="{49EAFE39-2C40-430F-8F1E-35CED345BA25}" type="pres">
      <dgm:prSet presAssocID="{27255136-70DF-4440-A688-C62049F137B3}" presName="sibTrans" presStyleCnt="0"/>
      <dgm:spPr/>
    </dgm:pt>
    <dgm:pt modelId="{A35E8507-22F5-4BDF-9832-E2BDCE813EC6}" type="pres">
      <dgm:prSet presAssocID="{A5A6E3A2-F04A-4197-9627-5A192D191224}" presName="compNode" presStyleCnt="0"/>
      <dgm:spPr/>
    </dgm:pt>
    <dgm:pt modelId="{AFD357AF-6EC5-40E2-A04C-7FCF8236C3B5}" type="pres">
      <dgm:prSet presAssocID="{A5A6E3A2-F04A-4197-9627-5A192D191224}" presName="iconBgRect" presStyleLbl="bgShp" presStyleIdx="1" presStyleCnt="5"/>
      <dgm:spPr>
        <a:prstGeom prst="round2DiagRect">
          <a:avLst>
            <a:gd name="adj1" fmla="val 29727"/>
            <a:gd name="adj2" fmla="val 0"/>
          </a:avLst>
        </a:prstGeom>
      </dgm:spPr>
    </dgm:pt>
    <dgm:pt modelId="{A8A98963-F217-482F-9872-CDD5659D2B36}" type="pres">
      <dgm:prSet presAssocID="{A5A6E3A2-F04A-4197-9627-5A192D19122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FA1DF9B7-D42D-4959-97A6-F03E0FC4811A}" type="pres">
      <dgm:prSet presAssocID="{A5A6E3A2-F04A-4197-9627-5A192D191224}" presName="spaceRect" presStyleCnt="0"/>
      <dgm:spPr/>
    </dgm:pt>
    <dgm:pt modelId="{05C40275-B0C8-40C8-AB93-9D891B0F730E}" type="pres">
      <dgm:prSet presAssocID="{A5A6E3A2-F04A-4197-9627-5A192D191224}" presName="textRect" presStyleLbl="revTx" presStyleIdx="1" presStyleCnt="5">
        <dgm:presLayoutVars>
          <dgm:chMax val="1"/>
          <dgm:chPref val="1"/>
        </dgm:presLayoutVars>
      </dgm:prSet>
      <dgm:spPr/>
    </dgm:pt>
    <dgm:pt modelId="{2A996F0C-3EE3-448B-ACCD-F781B93A17B6}" type="pres">
      <dgm:prSet presAssocID="{AACC31F8-DECA-4710-B2CD-81A950D9AE43}" presName="sibTrans" presStyleCnt="0"/>
      <dgm:spPr/>
    </dgm:pt>
    <dgm:pt modelId="{99D92015-B186-48CF-B281-48D9410FD3ED}" type="pres">
      <dgm:prSet presAssocID="{1B79E55A-7CD4-4BDD-9820-B29B0D52A23C}" presName="compNode" presStyleCnt="0"/>
      <dgm:spPr/>
    </dgm:pt>
    <dgm:pt modelId="{1C66BF9F-29B4-4BA5-A874-0961044EC482}" type="pres">
      <dgm:prSet presAssocID="{1B79E55A-7CD4-4BDD-9820-B29B0D52A23C}" presName="iconBgRect" presStyleLbl="bgShp" presStyleIdx="2" presStyleCnt="5"/>
      <dgm:spPr>
        <a:prstGeom prst="round2DiagRect">
          <a:avLst>
            <a:gd name="adj1" fmla="val 29727"/>
            <a:gd name="adj2" fmla="val 0"/>
          </a:avLst>
        </a:prstGeom>
      </dgm:spPr>
    </dgm:pt>
    <dgm:pt modelId="{D963EFA7-6FDC-475C-98D6-976B0809C2E0}" type="pres">
      <dgm:prSet presAssocID="{1B79E55A-7CD4-4BDD-9820-B29B0D52A2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033CFA18-0D30-42CD-A71C-22AA7CC3E0D2}" type="pres">
      <dgm:prSet presAssocID="{1B79E55A-7CD4-4BDD-9820-B29B0D52A23C}" presName="spaceRect" presStyleCnt="0"/>
      <dgm:spPr/>
    </dgm:pt>
    <dgm:pt modelId="{735A93A8-0E6A-4446-8C22-BF8BEC4C89AC}" type="pres">
      <dgm:prSet presAssocID="{1B79E55A-7CD4-4BDD-9820-B29B0D52A23C}" presName="textRect" presStyleLbl="revTx" presStyleIdx="2" presStyleCnt="5">
        <dgm:presLayoutVars>
          <dgm:chMax val="1"/>
          <dgm:chPref val="1"/>
        </dgm:presLayoutVars>
      </dgm:prSet>
      <dgm:spPr/>
    </dgm:pt>
    <dgm:pt modelId="{7FD5D7DE-997F-43BD-9A65-BFC8D0693420}" type="pres">
      <dgm:prSet presAssocID="{6476BBE5-4157-4367-A1F6-CA871CE8C4D4}" presName="sibTrans" presStyleCnt="0"/>
      <dgm:spPr/>
    </dgm:pt>
    <dgm:pt modelId="{E5201AFD-CBD4-40F4-A978-33685CD97A88}" type="pres">
      <dgm:prSet presAssocID="{08973B4B-56A6-402D-8E73-76FCABDB928B}" presName="compNode" presStyleCnt="0"/>
      <dgm:spPr/>
    </dgm:pt>
    <dgm:pt modelId="{E8DDFC0F-07F3-46AD-A8B3-6EF74D6EAF3D}" type="pres">
      <dgm:prSet presAssocID="{08973B4B-56A6-402D-8E73-76FCABDB928B}" presName="iconBgRect" presStyleLbl="bgShp" presStyleIdx="3" presStyleCnt="5"/>
      <dgm:spPr>
        <a:prstGeom prst="round2DiagRect">
          <a:avLst>
            <a:gd name="adj1" fmla="val 29727"/>
            <a:gd name="adj2" fmla="val 0"/>
          </a:avLst>
        </a:prstGeom>
      </dgm:spPr>
    </dgm:pt>
    <dgm:pt modelId="{F5900743-2010-4649-81F2-7499528180DA}" type="pres">
      <dgm:prSet presAssocID="{08973B4B-56A6-402D-8E73-76FCABDB92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4C6B1BE-69B1-4786-9772-22346385BC3F}" type="pres">
      <dgm:prSet presAssocID="{08973B4B-56A6-402D-8E73-76FCABDB928B}" presName="spaceRect" presStyleCnt="0"/>
      <dgm:spPr/>
    </dgm:pt>
    <dgm:pt modelId="{3303224A-A395-49AC-B789-A80477EDD5D3}" type="pres">
      <dgm:prSet presAssocID="{08973B4B-56A6-402D-8E73-76FCABDB928B}" presName="textRect" presStyleLbl="revTx" presStyleIdx="3" presStyleCnt="5">
        <dgm:presLayoutVars>
          <dgm:chMax val="1"/>
          <dgm:chPref val="1"/>
        </dgm:presLayoutVars>
      </dgm:prSet>
      <dgm:spPr/>
    </dgm:pt>
    <dgm:pt modelId="{5C21BB2F-5044-4173-B01B-09109DB9E07B}" type="pres">
      <dgm:prSet presAssocID="{D1741915-70A4-4C1B-B009-06BFDE963266}" presName="sibTrans" presStyleCnt="0"/>
      <dgm:spPr/>
    </dgm:pt>
    <dgm:pt modelId="{5EE2BF38-03ED-4C82-9ABD-B1A52EF00799}" type="pres">
      <dgm:prSet presAssocID="{2CA85A74-016C-47AC-BE15-49582F7EC0D6}" presName="compNode" presStyleCnt="0"/>
      <dgm:spPr/>
    </dgm:pt>
    <dgm:pt modelId="{B2D94A63-4A2A-4E09-9FB3-BF20FE32F47B}" type="pres">
      <dgm:prSet presAssocID="{2CA85A74-016C-47AC-BE15-49582F7EC0D6}" presName="iconBgRect" presStyleLbl="bgShp" presStyleIdx="4" presStyleCnt="5"/>
      <dgm:spPr>
        <a:prstGeom prst="round2DiagRect">
          <a:avLst>
            <a:gd name="adj1" fmla="val 29727"/>
            <a:gd name="adj2" fmla="val 0"/>
          </a:avLst>
        </a:prstGeom>
      </dgm:spPr>
    </dgm:pt>
    <dgm:pt modelId="{2E3E1A3D-0619-4CEF-B63E-E687F51A83E8}" type="pres">
      <dgm:prSet presAssocID="{2CA85A74-016C-47AC-BE15-49582F7EC0D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ophy"/>
        </a:ext>
      </dgm:extLst>
    </dgm:pt>
    <dgm:pt modelId="{444927A1-5E4C-4D5D-8DA6-58613A58B29C}" type="pres">
      <dgm:prSet presAssocID="{2CA85A74-016C-47AC-BE15-49582F7EC0D6}" presName="spaceRect" presStyleCnt="0"/>
      <dgm:spPr/>
    </dgm:pt>
    <dgm:pt modelId="{921BB90E-B58D-4C27-92E6-840D5FE15A6C}" type="pres">
      <dgm:prSet presAssocID="{2CA85A74-016C-47AC-BE15-49582F7EC0D6}" presName="textRect" presStyleLbl="revTx" presStyleIdx="4" presStyleCnt="5">
        <dgm:presLayoutVars>
          <dgm:chMax val="1"/>
          <dgm:chPref val="1"/>
        </dgm:presLayoutVars>
      </dgm:prSet>
      <dgm:spPr/>
    </dgm:pt>
  </dgm:ptLst>
  <dgm:cxnLst>
    <dgm:cxn modelId="{2F2D4241-B1FE-45A7-868D-F768727E51D0}" type="presOf" srcId="{A5A6E3A2-F04A-4197-9627-5A192D191224}" destId="{05C40275-B0C8-40C8-AB93-9D891B0F730E}" srcOrd="0" destOrd="0" presId="urn:microsoft.com/office/officeart/2018/5/layout/IconLeafLabelList"/>
    <dgm:cxn modelId="{667CE141-43F4-49F9-83F3-5FE1292C4EE2}" type="presOf" srcId="{CECB76C3-12B3-43EA-860B-C92D0EF3750B}" destId="{427E9BCF-0E8D-4615-8631-41616865D2C2}" srcOrd="0" destOrd="0" presId="urn:microsoft.com/office/officeart/2018/5/layout/IconLeafLabelList"/>
    <dgm:cxn modelId="{068A827F-2A57-4DF4-ABF1-EDCD14F34406}" type="presOf" srcId="{08973B4B-56A6-402D-8E73-76FCABDB928B}" destId="{3303224A-A395-49AC-B789-A80477EDD5D3}" srcOrd="0" destOrd="0" presId="urn:microsoft.com/office/officeart/2018/5/layout/IconLeafLabelList"/>
    <dgm:cxn modelId="{62012DA9-20B5-43E0-883C-E53A83E74B53}" srcId="{13613C72-FA62-45F9-A941-D0F91FFDFD93}" destId="{A5A6E3A2-F04A-4197-9627-5A192D191224}" srcOrd="1" destOrd="0" parTransId="{A16D9831-F971-47CE-8110-AB8092CC4B18}" sibTransId="{AACC31F8-DECA-4710-B2CD-81A950D9AE43}"/>
    <dgm:cxn modelId="{F2A4F7AA-D89A-4C98-A495-DAEF33A242C4}" type="presOf" srcId="{13613C72-FA62-45F9-A941-D0F91FFDFD93}" destId="{356ADB98-7DDD-4091-8A20-772320209E88}" srcOrd="0" destOrd="0" presId="urn:microsoft.com/office/officeart/2018/5/layout/IconLeafLabelList"/>
    <dgm:cxn modelId="{A01229AC-B885-4CF1-8935-8BD3EF009789}" type="presOf" srcId="{1B79E55A-7CD4-4BDD-9820-B29B0D52A23C}" destId="{735A93A8-0E6A-4446-8C22-BF8BEC4C89AC}" srcOrd="0" destOrd="0" presId="urn:microsoft.com/office/officeart/2018/5/layout/IconLeafLabelList"/>
    <dgm:cxn modelId="{0BE3A8D0-8790-4BD3-B680-D989264C9413}" srcId="{13613C72-FA62-45F9-A941-D0F91FFDFD93}" destId="{1B79E55A-7CD4-4BDD-9820-B29B0D52A23C}" srcOrd="2" destOrd="0" parTransId="{A9071967-6112-4457-9E2B-4FADA91D8CD0}" sibTransId="{6476BBE5-4157-4367-A1F6-CA871CE8C4D4}"/>
    <dgm:cxn modelId="{E23F68D2-D01C-4463-9C39-9DEEC5DB5A34}" srcId="{13613C72-FA62-45F9-A941-D0F91FFDFD93}" destId="{CECB76C3-12B3-43EA-860B-C92D0EF3750B}" srcOrd="0" destOrd="0" parTransId="{6B6B7D42-F74A-4830-B938-2AAC86034173}" sibTransId="{27255136-70DF-4440-A688-C62049F137B3}"/>
    <dgm:cxn modelId="{F5A49EE0-DAC5-4B75-AB9F-663ACEADB9EE}" srcId="{13613C72-FA62-45F9-A941-D0F91FFDFD93}" destId="{2CA85A74-016C-47AC-BE15-49582F7EC0D6}" srcOrd="4" destOrd="0" parTransId="{608BF040-7F40-457F-AF87-F1B78A6B5FFF}" sibTransId="{06BE47C2-832C-450B-939A-44AD8EDFCD33}"/>
    <dgm:cxn modelId="{659057E1-3C59-477A-833D-D98DFDE7F682}" srcId="{13613C72-FA62-45F9-A941-D0F91FFDFD93}" destId="{08973B4B-56A6-402D-8E73-76FCABDB928B}" srcOrd="3" destOrd="0" parTransId="{5DBE6759-DEE0-4FB5-81BD-8E3FD2C5C6C8}" sibTransId="{D1741915-70A4-4C1B-B009-06BFDE963266}"/>
    <dgm:cxn modelId="{72F168F7-FBD8-479A-B90E-2BB7A034EBBE}" type="presOf" srcId="{2CA85A74-016C-47AC-BE15-49582F7EC0D6}" destId="{921BB90E-B58D-4C27-92E6-840D5FE15A6C}" srcOrd="0" destOrd="0" presId="urn:microsoft.com/office/officeart/2018/5/layout/IconLeafLabelList"/>
    <dgm:cxn modelId="{C1CEB5BE-15A1-4D78-B3A9-717E41DC8ED8}" type="presParOf" srcId="{356ADB98-7DDD-4091-8A20-772320209E88}" destId="{BC8DD377-5441-45F7-AEA0-E973AF084669}" srcOrd="0" destOrd="0" presId="urn:microsoft.com/office/officeart/2018/5/layout/IconLeafLabelList"/>
    <dgm:cxn modelId="{84D45385-B09B-4C87-899E-A8B018F7AE15}" type="presParOf" srcId="{BC8DD377-5441-45F7-AEA0-E973AF084669}" destId="{B1DB2FD5-F1D5-421E-B4B2-C93C34CC95E7}" srcOrd="0" destOrd="0" presId="urn:microsoft.com/office/officeart/2018/5/layout/IconLeafLabelList"/>
    <dgm:cxn modelId="{9C36A887-1AFE-4736-B012-D9900510C3CA}" type="presParOf" srcId="{BC8DD377-5441-45F7-AEA0-E973AF084669}" destId="{27C7B636-E963-4B30-B595-55A16C8557FC}" srcOrd="1" destOrd="0" presId="urn:microsoft.com/office/officeart/2018/5/layout/IconLeafLabelList"/>
    <dgm:cxn modelId="{2A8C5F93-0F1D-409D-81C2-2E6F17DC2993}" type="presParOf" srcId="{BC8DD377-5441-45F7-AEA0-E973AF084669}" destId="{9CB78589-0193-4637-AF52-551278E500A0}" srcOrd="2" destOrd="0" presId="urn:microsoft.com/office/officeart/2018/5/layout/IconLeafLabelList"/>
    <dgm:cxn modelId="{AFD825EC-C635-4BD9-8BBF-D4ABC52DE201}" type="presParOf" srcId="{BC8DD377-5441-45F7-AEA0-E973AF084669}" destId="{427E9BCF-0E8D-4615-8631-41616865D2C2}" srcOrd="3" destOrd="0" presId="urn:microsoft.com/office/officeart/2018/5/layout/IconLeafLabelList"/>
    <dgm:cxn modelId="{AE3185F3-1908-4A85-8FE3-D8C211F86CA0}" type="presParOf" srcId="{356ADB98-7DDD-4091-8A20-772320209E88}" destId="{49EAFE39-2C40-430F-8F1E-35CED345BA25}" srcOrd="1" destOrd="0" presId="urn:microsoft.com/office/officeart/2018/5/layout/IconLeafLabelList"/>
    <dgm:cxn modelId="{C5D88668-0802-4486-A089-EF8BA4C4180C}" type="presParOf" srcId="{356ADB98-7DDD-4091-8A20-772320209E88}" destId="{A35E8507-22F5-4BDF-9832-E2BDCE813EC6}" srcOrd="2" destOrd="0" presId="urn:microsoft.com/office/officeart/2018/5/layout/IconLeafLabelList"/>
    <dgm:cxn modelId="{6DA0CD7F-4361-4C46-BA6C-8932B9657D6D}" type="presParOf" srcId="{A35E8507-22F5-4BDF-9832-E2BDCE813EC6}" destId="{AFD357AF-6EC5-40E2-A04C-7FCF8236C3B5}" srcOrd="0" destOrd="0" presId="urn:microsoft.com/office/officeart/2018/5/layout/IconLeafLabelList"/>
    <dgm:cxn modelId="{BF60D56E-915C-424B-ACC6-C6DDFF702410}" type="presParOf" srcId="{A35E8507-22F5-4BDF-9832-E2BDCE813EC6}" destId="{A8A98963-F217-482F-9872-CDD5659D2B36}" srcOrd="1" destOrd="0" presId="urn:microsoft.com/office/officeart/2018/5/layout/IconLeafLabelList"/>
    <dgm:cxn modelId="{676948EA-CCA5-44FE-B72C-7A9ACD73CBC4}" type="presParOf" srcId="{A35E8507-22F5-4BDF-9832-E2BDCE813EC6}" destId="{FA1DF9B7-D42D-4959-97A6-F03E0FC4811A}" srcOrd="2" destOrd="0" presId="urn:microsoft.com/office/officeart/2018/5/layout/IconLeafLabelList"/>
    <dgm:cxn modelId="{7F365FB6-9D75-48C6-B6E3-A6312C610D63}" type="presParOf" srcId="{A35E8507-22F5-4BDF-9832-E2BDCE813EC6}" destId="{05C40275-B0C8-40C8-AB93-9D891B0F730E}" srcOrd="3" destOrd="0" presId="urn:microsoft.com/office/officeart/2018/5/layout/IconLeafLabelList"/>
    <dgm:cxn modelId="{771DDCD6-48EB-4E43-B7C5-0285A74675CF}" type="presParOf" srcId="{356ADB98-7DDD-4091-8A20-772320209E88}" destId="{2A996F0C-3EE3-448B-ACCD-F781B93A17B6}" srcOrd="3" destOrd="0" presId="urn:microsoft.com/office/officeart/2018/5/layout/IconLeafLabelList"/>
    <dgm:cxn modelId="{4E940C77-39A8-45E2-88CD-1D99A21B6117}" type="presParOf" srcId="{356ADB98-7DDD-4091-8A20-772320209E88}" destId="{99D92015-B186-48CF-B281-48D9410FD3ED}" srcOrd="4" destOrd="0" presId="urn:microsoft.com/office/officeart/2018/5/layout/IconLeafLabelList"/>
    <dgm:cxn modelId="{A5D5539F-A2B6-44C4-B958-30E1E21FAC2C}" type="presParOf" srcId="{99D92015-B186-48CF-B281-48D9410FD3ED}" destId="{1C66BF9F-29B4-4BA5-A874-0961044EC482}" srcOrd="0" destOrd="0" presId="urn:microsoft.com/office/officeart/2018/5/layout/IconLeafLabelList"/>
    <dgm:cxn modelId="{7A5DEE18-30C0-4294-9665-7208AA522A9C}" type="presParOf" srcId="{99D92015-B186-48CF-B281-48D9410FD3ED}" destId="{D963EFA7-6FDC-475C-98D6-976B0809C2E0}" srcOrd="1" destOrd="0" presId="urn:microsoft.com/office/officeart/2018/5/layout/IconLeafLabelList"/>
    <dgm:cxn modelId="{8A7CEB05-4077-4120-8154-E44468F207A9}" type="presParOf" srcId="{99D92015-B186-48CF-B281-48D9410FD3ED}" destId="{033CFA18-0D30-42CD-A71C-22AA7CC3E0D2}" srcOrd="2" destOrd="0" presId="urn:microsoft.com/office/officeart/2018/5/layout/IconLeafLabelList"/>
    <dgm:cxn modelId="{96D0C0BF-7C01-452E-93D6-D3694863EEE6}" type="presParOf" srcId="{99D92015-B186-48CF-B281-48D9410FD3ED}" destId="{735A93A8-0E6A-4446-8C22-BF8BEC4C89AC}" srcOrd="3" destOrd="0" presId="urn:microsoft.com/office/officeart/2018/5/layout/IconLeafLabelList"/>
    <dgm:cxn modelId="{A90D94C0-7C31-49DC-8648-EDBED9DCC2E2}" type="presParOf" srcId="{356ADB98-7DDD-4091-8A20-772320209E88}" destId="{7FD5D7DE-997F-43BD-9A65-BFC8D0693420}" srcOrd="5" destOrd="0" presId="urn:microsoft.com/office/officeart/2018/5/layout/IconLeafLabelList"/>
    <dgm:cxn modelId="{10BFD069-A7E5-48EF-9D9C-EF59C7317835}" type="presParOf" srcId="{356ADB98-7DDD-4091-8A20-772320209E88}" destId="{E5201AFD-CBD4-40F4-A978-33685CD97A88}" srcOrd="6" destOrd="0" presId="urn:microsoft.com/office/officeart/2018/5/layout/IconLeafLabelList"/>
    <dgm:cxn modelId="{619CAF3D-5464-4A68-A14A-452337F36800}" type="presParOf" srcId="{E5201AFD-CBD4-40F4-A978-33685CD97A88}" destId="{E8DDFC0F-07F3-46AD-A8B3-6EF74D6EAF3D}" srcOrd="0" destOrd="0" presId="urn:microsoft.com/office/officeart/2018/5/layout/IconLeafLabelList"/>
    <dgm:cxn modelId="{09AEB577-D03C-42E1-998A-A7EC3D22C527}" type="presParOf" srcId="{E5201AFD-CBD4-40F4-A978-33685CD97A88}" destId="{F5900743-2010-4649-81F2-7499528180DA}" srcOrd="1" destOrd="0" presId="urn:microsoft.com/office/officeart/2018/5/layout/IconLeafLabelList"/>
    <dgm:cxn modelId="{0A8538FA-9675-4436-8458-FD811FB935AE}" type="presParOf" srcId="{E5201AFD-CBD4-40F4-A978-33685CD97A88}" destId="{24C6B1BE-69B1-4786-9772-22346385BC3F}" srcOrd="2" destOrd="0" presId="urn:microsoft.com/office/officeart/2018/5/layout/IconLeafLabelList"/>
    <dgm:cxn modelId="{5E73E958-CE1E-4170-A89C-9D17F760F5AB}" type="presParOf" srcId="{E5201AFD-CBD4-40F4-A978-33685CD97A88}" destId="{3303224A-A395-49AC-B789-A80477EDD5D3}" srcOrd="3" destOrd="0" presId="urn:microsoft.com/office/officeart/2018/5/layout/IconLeafLabelList"/>
    <dgm:cxn modelId="{A7C2F3E7-4766-4F1B-962B-7023F993E2C9}" type="presParOf" srcId="{356ADB98-7DDD-4091-8A20-772320209E88}" destId="{5C21BB2F-5044-4173-B01B-09109DB9E07B}" srcOrd="7" destOrd="0" presId="urn:microsoft.com/office/officeart/2018/5/layout/IconLeafLabelList"/>
    <dgm:cxn modelId="{C7AB3530-453F-4F60-B99E-F8C3C5EEDF6B}" type="presParOf" srcId="{356ADB98-7DDD-4091-8A20-772320209E88}" destId="{5EE2BF38-03ED-4C82-9ABD-B1A52EF00799}" srcOrd="8" destOrd="0" presId="urn:microsoft.com/office/officeart/2018/5/layout/IconLeafLabelList"/>
    <dgm:cxn modelId="{E5BE8434-0F0F-4DD3-ACF0-09A8D5F04CE6}" type="presParOf" srcId="{5EE2BF38-03ED-4C82-9ABD-B1A52EF00799}" destId="{B2D94A63-4A2A-4E09-9FB3-BF20FE32F47B}" srcOrd="0" destOrd="0" presId="urn:microsoft.com/office/officeart/2018/5/layout/IconLeafLabelList"/>
    <dgm:cxn modelId="{7B73A9EB-9FDA-49E1-8148-E93B930EA886}" type="presParOf" srcId="{5EE2BF38-03ED-4C82-9ABD-B1A52EF00799}" destId="{2E3E1A3D-0619-4CEF-B63E-E687F51A83E8}" srcOrd="1" destOrd="0" presId="urn:microsoft.com/office/officeart/2018/5/layout/IconLeafLabelList"/>
    <dgm:cxn modelId="{06149A14-E62B-420E-AE4E-26F4BFAFD400}" type="presParOf" srcId="{5EE2BF38-03ED-4C82-9ABD-B1A52EF00799}" destId="{444927A1-5E4C-4D5D-8DA6-58613A58B29C}" srcOrd="2" destOrd="0" presId="urn:microsoft.com/office/officeart/2018/5/layout/IconLeafLabelList"/>
    <dgm:cxn modelId="{C6DF6A3F-70C5-4656-A211-87A3D632E5D2}" type="presParOf" srcId="{5EE2BF38-03ED-4C82-9ABD-B1A52EF00799}" destId="{921BB90E-B58D-4C27-92E6-840D5FE15A6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12163-FEA4-4D88-B67E-E1CD7690288A}">
      <dsp:nvSpPr>
        <dsp:cNvPr id="0" name=""/>
        <dsp:cNvSpPr/>
      </dsp:nvSpPr>
      <dsp:spPr>
        <a:xfrm>
          <a:off x="0" y="0"/>
          <a:ext cx="7390129" cy="8382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A CENTRAL, CLIENT-FRIENDLY PLATFORM</a:t>
          </a:r>
          <a:endParaRPr lang="en-US" sz="2400" kern="1200"/>
        </a:p>
      </dsp:txBody>
      <dsp:txXfrm>
        <a:off x="24550" y="24550"/>
        <a:ext cx="6414818" cy="789100"/>
      </dsp:txXfrm>
    </dsp:sp>
    <dsp:sp modelId="{07C77C55-9BFC-443D-9C76-343364757F48}">
      <dsp:nvSpPr>
        <dsp:cNvPr id="0" name=""/>
        <dsp:cNvSpPr/>
      </dsp:nvSpPr>
      <dsp:spPr>
        <a:xfrm>
          <a:off x="618923" y="990600"/>
          <a:ext cx="7390129" cy="838200"/>
        </a:xfrm>
        <a:prstGeom prst="roundRect">
          <a:avLst>
            <a:gd name="adj" fmla="val 10000"/>
          </a:avLst>
        </a:prstGeom>
        <a:solidFill>
          <a:schemeClr val="accent2">
            <a:hueOff val="-367791"/>
            <a:satOff val="5136"/>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Transparent, Informed Decision-Making</a:t>
          </a:r>
          <a:r>
            <a:rPr lang="en-US" sz="2100" kern="1200"/>
            <a:t>:</a:t>
          </a:r>
        </a:p>
        <a:p>
          <a:pPr marL="171450" lvl="1" indent="-171450" algn="l" defTabSz="711200">
            <a:lnSpc>
              <a:spcPct val="90000"/>
            </a:lnSpc>
            <a:spcBef>
              <a:spcPct val="0"/>
            </a:spcBef>
            <a:spcAft>
              <a:spcPct val="15000"/>
            </a:spcAft>
            <a:buChar char="•"/>
          </a:pPr>
          <a:r>
            <a:rPr lang="en-US" sz="1600" b="1" kern="1200"/>
            <a:t>offering transparent cost breakdowns</a:t>
          </a:r>
          <a:endParaRPr lang="en-US" sz="1600" kern="1200"/>
        </a:p>
      </dsp:txBody>
      <dsp:txXfrm>
        <a:off x="643473" y="1015150"/>
        <a:ext cx="6177276" cy="789099"/>
      </dsp:txXfrm>
    </dsp:sp>
    <dsp:sp modelId="{730392DB-CC0E-42D0-ABA3-F76D32D57334}">
      <dsp:nvSpPr>
        <dsp:cNvPr id="0" name=""/>
        <dsp:cNvSpPr/>
      </dsp:nvSpPr>
      <dsp:spPr>
        <a:xfrm>
          <a:off x="1228609" y="1981200"/>
          <a:ext cx="7390129" cy="838200"/>
        </a:xfrm>
        <a:prstGeom prst="roundRect">
          <a:avLst>
            <a:gd name="adj" fmla="val 10000"/>
          </a:avLst>
        </a:prstGeom>
        <a:solidFill>
          <a:schemeClr val="accent2">
            <a:hueOff val="-735582"/>
            <a:satOff val="10272"/>
            <a:lumOff val="-62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End-to-End Project Optimization</a:t>
          </a:r>
          <a:endParaRPr lang="en-US" sz="2100" kern="1200"/>
        </a:p>
        <a:p>
          <a:pPr marL="171450" lvl="1" indent="-171450" algn="l" defTabSz="711200">
            <a:lnSpc>
              <a:spcPct val="90000"/>
            </a:lnSpc>
            <a:spcBef>
              <a:spcPct val="0"/>
            </a:spcBef>
            <a:spcAft>
              <a:spcPct val="15000"/>
            </a:spcAft>
            <a:buChar char="•"/>
          </a:pPr>
          <a:r>
            <a:rPr lang="en-US" sz="1600" b="1" kern="1200"/>
            <a:t>tool bridges these steps into one streamlined system</a:t>
          </a:r>
          <a:endParaRPr lang="en-US" sz="1600" kern="1200"/>
        </a:p>
      </dsp:txBody>
      <dsp:txXfrm>
        <a:off x="1253159" y="2005750"/>
        <a:ext cx="6186513" cy="789099"/>
      </dsp:txXfrm>
    </dsp:sp>
    <dsp:sp modelId="{965145B9-775D-4C3E-AB7D-82A202A67D13}">
      <dsp:nvSpPr>
        <dsp:cNvPr id="0" name=""/>
        <dsp:cNvSpPr/>
      </dsp:nvSpPr>
      <dsp:spPr>
        <a:xfrm>
          <a:off x="1847532" y="2971800"/>
          <a:ext cx="7390129" cy="838200"/>
        </a:xfrm>
        <a:prstGeom prst="roundRect">
          <a:avLst>
            <a:gd name="adj" fmla="val 10000"/>
          </a:avLst>
        </a:prstGeom>
        <a:solidFill>
          <a:schemeClr val="accent2">
            <a:hueOff val="-1103373"/>
            <a:satOff val="15408"/>
            <a:lumOff val="-94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Adaptive Learning</a:t>
          </a:r>
          <a:endParaRPr lang="en-US" sz="2100" kern="1200"/>
        </a:p>
        <a:p>
          <a:pPr marL="171450" lvl="1" indent="-171450" algn="l" defTabSz="711200">
            <a:lnSpc>
              <a:spcPct val="90000"/>
            </a:lnSpc>
            <a:spcBef>
              <a:spcPct val="0"/>
            </a:spcBef>
            <a:spcAft>
              <a:spcPct val="15000"/>
            </a:spcAft>
            <a:buChar char="•"/>
          </a:pPr>
          <a:r>
            <a:rPr lang="en-US" sz="1600" b="1" kern="1200"/>
            <a:t>tool would continually learn from each project</a:t>
          </a:r>
          <a:endParaRPr lang="en-US" sz="1600" kern="1200"/>
        </a:p>
      </dsp:txBody>
      <dsp:txXfrm>
        <a:off x="1872082" y="2996350"/>
        <a:ext cx="6177276" cy="789099"/>
      </dsp:txXfrm>
    </dsp:sp>
    <dsp:sp modelId="{834A16DF-58EB-4527-AAF8-8937D582B7CC}">
      <dsp:nvSpPr>
        <dsp:cNvPr id="0" name=""/>
        <dsp:cNvSpPr/>
      </dsp:nvSpPr>
      <dsp:spPr>
        <a:xfrm>
          <a:off x="6845299" y="641985"/>
          <a:ext cx="544830" cy="54483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967886" y="641985"/>
        <a:ext cx="299656" cy="409985"/>
      </dsp:txXfrm>
    </dsp:sp>
    <dsp:sp modelId="{C8A45324-424D-4FB6-BA4B-99CC27F3CBF5}">
      <dsp:nvSpPr>
        <dsp:cNvPr id="0" name=""/>
        <dsp:cNvSpPr/>
      </dsp:nvSpPr>
      <dsp:spPr>
        <a:xfrm>
          <a:off x="7464222" y="1632584"/>
          <a:ext cx="544830" cy="544830"/>
        </a:xfrm>
        <a:prstGeom prst="downArrow">
          <a:avLst>
            <a:gd name="adj1" fmla="val 55000"/>
            <a:gd name="adj2" fmla="val 45000"/>
          </a:avLst>
        </a:prstGeom>
        <a:solidFill>
          <a:schemeClr val="accent2">
            <a:tint val="40000"/>
            <a:alpha val="90000"/>
            <a:hueOff val="-915057"/>
            <a:satOff val="-3101"/>
            <a:lumOff val="-604"/>
            <a:alphaOff val="0"/>
          </a:schemeClr>
        </a:solidFill>
        <a:ln w="12700" cap="flat" cmpd="sng" algn="ctr">
          <a:solidFill>
            <a:schemeClr val="accent2">
              <a:tint val="40000"/>
              <a:alpha val="90000"/>
              <a:hueOff val="-915057"/>
              <a:satOff val="-3101"/>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86809" y="1632584"/>
        <a:ext cx="299656" cy="409985"/>
      </dsp:txXfrm>
    </dsp:sp>
    <dsp:sp modelId="{447BD541-E1D3-43B1-A58B-3AEFA5CB0E94}">
      <dsp:nvSpPr>
        <dsp:cNvPr id="0" name=""/>
        <dsp:cNvSpPr/>
      </dsp:nvSpPr>
      <dsp:spPr>
        <a:xfrm>
          <a:off x="8073908" y="2623185"/>
          <a:ext cx="544830" cy="544830"/>
        </a:xfrm>
        <a:prstGeom prst="downArrow">
          <a:avLst>
            <a:gd name="adj1" fmla="val 55000"/>
            <a:gd name="adj2" fmla="val 45000"/>
          </a:avLst>
        </a:prstGeom>
        <a:solidFill>
          <a:schemeClr val="accent2">
            <a:tint val="40000"/>
            <a:alpha val="90000"/>
            <a:hueOff val="-1830114"/>
            <a:satOff val="-6201"/>
            <a:lumOff val="-1209"/>
            <a:alphaOff val="0"/>
          </a:schemeClr>
        </a:solidFill>
        <a:ln w="12700" cap="flat" cmpd="sng" algn="ctr">
          <a:solidFill>
            <a:schemeClr val="accent2">
              <a:tint val="40000"/>
              <a:alpha val="90000"/>
              <a:hueOff val="-1830114"/>
              <a:satOff val="-6201"/>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196495" y="2623185"/>
        <a:ext cx="299656" cy="409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B2FD5-F1D5-421E-B4B2-C93C34CC95E7}">
      <dsp:nvSpPr>
        <dsp:cNvPr id="0" name=""/>
        <dsp:cNvSpPr/>
      </dsp:nvSpPr>
      <dsp:spPr>
        <a:xfrm>
          <a:off x="320531" y="933632"/>
          <a:ext cx="987556" cy="98755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7B636-E963-4B30-B595-55A16C8557FC}">
      <dsp:nvSpPr>
        <dsp:cNvPr id="0" name=""/>
        <dsp:cNvSpPr/>
      </dsp:nvSpPr>
      <dsp:spPr>
        <a:xfrm>
          <a:off x="530994" y="1144095"/>
          <a:ext cx="566630" cy="566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E9BCF-0E8D-4615-8631-41616865D2C2}">
      <dsp:nvSpPr>
        <dsp:cNvPr id="0" name=""/>
        <dsp:cNvSpPr/>
      </dsp:nvSpPr>
      <dsp:spPr>
        <a:xfrm>
          <a:off x="4836"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Don’t skip the introductions</a:t>
          </a:r>
        </a:p>
      </dsp:txBody>
      <dsp:txXfrm>
        <a:off x="4836" y="2228789"/>
        <a:ext cx="1618945" cy="647578"/>
      </dsp:txXfrm>
    </dsp:sp>
    <dsp:sp modelId="{AFD357AF-6EC5-40E2-A04C-7FCF8236C3B5}">
      <dsp:nvSpPr>
        <dsp:cNvPr id="0" name=""/>
        <dsp:cNvSpPr/>
      </dsp:nvSpPr>
      <dsp:spPr>
        <a:xfrm>
          <a:off x="2222791" y="933632"/>
          <a:ext cx="987556" cy="98755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A98963-F217-482F-9872-CDD5659D2B36}">
      <dsp:nvSpPr>
        <dsp:cNvPr id="0" name=""/>
        <dsp:cNvSpPr/>
      </dsp:nvSpPr>
      <dsp:spPr>
        <a:xfrm>
          <a:off x="2433254" y="1144095"/>
          <a:ext cx="566630" cy="566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C40275-B0C8-40C8-AB93-9D891B0F730E}">
      <dsp:nvSpPr>
        <dsp:cNvPr id="0" name=""/>
        <dsp:cNvSpPr/>
      </dsp:nvSpPr>
      <dsp:spPr>
        <a:xfrm>
          <a:off x="1907097"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Know the board’s priorities — really know them</a:t>
          </a:r>
        </a:p>
      </dsp:txBody>
      <dsp:txXfrm>
        <a:off x="1907097" y="2228789"/>
        <a:ext cx="1618945" cy="647578"/>
      </dsp:txXfrm>
    </dsp:sp>
    <dsp:sp modelId="{1C66BF9F-29B4-4BA5-A874-0961044EC482}">
      <dsp:nvSpPr>
        <dsp:cNvPr id="0" name=""/>
        <dsp:cNvSpPr/>
      </dsp:nvSpPr>
      <dsp:spPr>
        <a:xfrm>
          <a:off x="4125052" y="933632"/>
          <a:ext cx="987556" cy="987556"/>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63EFA7-6FDC-475C-98D6-976B0809C2E0}">
      <dsp:nvSpPr>
        <dsp:cNvPr id="0" name=""/>
        <dsp:cNvSpPr/>
      </dsp:nvSpPr>
      <dsp:spPr>
        <a:xfrm>
          <a:off x="4335515" y="1144095"/>
          <a:ext cx="566630" cy="566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5A93A8-0E6A-4446-8C22-BF8BEC4C89AC}">
      <dsp:nvSpPr>
        <dsp:cNvPr id="0" name=""/>
        <dsp:cNvSpPr/>
      </dsp:nvSpPr>
      <dsp:spPr>
        <a:xfrm>
          <a:off x="3809358"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Focus on business outcomes</a:t>
          </a:r>
        </a:p>
      </dsp:txBody>
      <dsp:txXfrm>
        <a:off x="3809358" y="2228789"/>
        <a:ext cx="1618945" cy="647578"/>
      </dsp:txXfrm>
    </dsp:sp>
    <dsp:sp modelId="{E8DDFC0F-07F3-46AD-A8B3-6EF74D6EAF3D}">
      <dsp:nvSpPr>
        <dsp:cNvPr id="0" name=""/>
        <dsp:cNvSpPr/>
      </dsp:nvSpPr>
      <dsp:spPr>
        <a:xfrm>
          <a:off x="6027313" y="933632"/>
          <a:ext cx="987556" cy="987556"/>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900743-2010-4649-81F2-7499528180DA}">
      <dsp:nvSpPr>
        <dsp:cNvPr id="0" name=""/>
        <dsp:cNvSpPr/>
      </dsp:nvSpPr>
      <dsp:spPr>
        <a:xfrm>
          <a:off x="6237776" y="1144095"/>
          <a:ext cx="566630" cy="566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03224A-A395-49AC-B789-A80477EDD5D3}">
      <dsp:nvSpPr>
        <dsp:cNvPr id="0" name=""/>
        <dsp:cNvSpPr/>
      </dsp:nvSpPr>
      <dsp:spPr>
        <a:xfrm>
          <a:off x="5711619"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Think like a CFO</a:t>
          </a:r>
        </a:p>
      </dsp:txBody>
      <dsp:txXfrm>
        <a:off x="5711619" y="2228789"/>
        <a:ext cx="1618945" cy="647578"/>
      </dsp:txXfrm>
    </dsp:sp>
    <dsp:sp modelId="{B2D94A63-4A2A-4E09-9FB3-BF20FE32F47B}">
      <dsp:nvSpPr>
        <dsp:cNvPr id="0" name=""/>
        <dsp:cNvSpPr/>
      </dsp:nvSpPr>
      <dsp:spPr>
        <a:xfrm>
          <a:off x="7929574" y="933632"/>
          <a:ext cx="987556" cy="98755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E1A3D-0619-4CEF-B63E-E687F51A83E8}">
      <dsp:nvSpPr>
        <dsp:cNvPr id="0" name=""/>
        <dsp:cNvSpPr/>
      </dsp:nvSpPr>
      <dsp:spPr>
        <a:xfrm>
          <a:off x="8140037" y="1144095"/>
          <a:ext cx="566630" cy="566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BB90E-B58D-4C27-92E6-840D5FE15A6C}">
      <dsp:nvSpPr>
        <dsp:cNvPr id="0" name=""/>
        <dsp:cNvSpPr/>
      </dsp:nvSpPr>
      <dsp:spPr>
        <a:xfrm>
          <a:off x="7613879" y="2228789"/>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Share success stories</a:t>
          </a:r>
        </a:p>
      </dsp:txBody>
      <dsp:txXfrm>
        <a:off x="7613879" y="2228789"/>
        <a:ext cx="1618945" cy="64757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63E9F-00E1-48DE-A4A4-6DC994D2D00D}" type="datetimeFigureOut">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664C-A641-46CF-962D-8E02203E2A2A}" type="slidenum">
              <a:t>‹#›</a:t>
            </a:fld>
            <a:endParaRPr lang="en-US"/>
          </a:p>
        </p:txBody>
      </p:sp>
    </p:spTree>
    <p:extLst>
      <p:ext uri="{BB962C8B-B14F-4D97-AF65-F5344CB8AC3E}">
        <p14:creationId xmlns:p14="http://schemas.microsoft.com/office/powerpoint/2010/main" val="81325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Introduction</a:t>
            </a:r>
            <a:endParaRPr lang="en-US"/>
          </a:p>
          <a:p>
            <a:r>
              <a:rPr lang="en-US"/>
              <a:t>In today’s fast-paced environment, efficiency, cost-effectiveness, and seamless project execution are essential for successful home improvement projects. The integration of artificial intelligence (AI) into project management tools can revolutionize how we approach home improvement tasks, from planning to execution. This presentation outlines the rationale for adopting an AI-powered project management tool tailored for home improvement, highlighting its benefits, features, and potential impact on our organization.</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1</a:t>
            </a:fld>
            <a:endParaRPr lang="en-US"/>
          </a:p>
        </p:txBody>
      </p:sp>
    </p:spTree>
    <p:extLst>
      <p:ext uri="{BB962C8B-B14F-4D97-AF65-F5344CB8AC3E}">
        <p14:creationId xmlns:p14="http://schemas.microsoft.com/office/powerpoint/2010/main" val="3828083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Arial" panose="020B0604020202020204" pitchFamily="34" charset="0"/>
              </a:rPr>
              <a:t>We will acknowledge potential constraints in our proposal, such as budget limitations, resistance to change, and the need for staff training. By applying Forrester’s guidance on </a:t>
            </a:r>
            <a:r>
              <a:rPr lang="en-US" sz="1800" b="1" i="0" u="none" strike="noStrike">
                <a:solidFill>
                  <a:srgbClr val="000000"/>
                </a:solidFill>
                <a:effectLst/>
                <a:latin typeface="Arial" panose="020B0604020202020204" pitchFamily="34" charset="0"/>
              </a:rPr>
              <a:t>risk assessment</a:t>
            </a:r>
            <a:r>
              <a:rPr lang="en-US" sz="1800" b="0" i="0" u="none" strike="noStrike">
                <a:solidFill>
                  <a:srgbClr val="000000"/>
                </a:solidFill>
                <a:effectLst/>
                <a:latin typeface="Arial" panose="020B0604020202020204" pitchFamily="34" charset="0"/>
              </a:rPr>
              <a:t> and </a:t>
            </a:r>
            <a:r>
              <a:rPr lang="en-US" sz="1800" b="1" i="0" u="none" strike="noStrike">
                <a:solidFill>
                  <a:srgbClr val="000000"/>
                </a:solidFill>
                <a:effectLst/>
                <a:latin typeface="Arial" panose="020B0604020202020204" pitchFamily="34" charset="0"/>
              </a:rPr>
              <a:t>mitigation strategies</a:t>
            </a:r>
            <a:r>
              <a:rPr lang="en-US" sz="1800" b="0" i="0" u="none" strike="noStrike">
                <a:solidFill>
                  <a:srgbClr val="000000"/>
                </a:solidFill>
                <a:effectLst/>
                <a:latin typeface="Arial" panose="020B0604020202020204" pitchFamily="34" charset="0"/>
              </a:rPr>
              <a:t>, we will outline how to overcome these challenges.</a:t>
            </a:r>
            <a:endParaRPr lang="en-US" b="0">
              <a:effectLst/>
            </a:endParaRPr>
          </a:p>
          <a:p>
            <a:br>
              <a:rPr lang="en-US"/>
            </a:br>
            <a:r>
              <a:rPr lang="en-US" sz="1200" b="1" i="0" u="none" strike="noStrike">
                <a:solidFill>
                  <a:srgbClr val="000000"/>
                </a:solidFill>
                <a:effectLst/>
                <a:latin typeface="Times New Roman" panose="02020603050405020304" pitchFamily="18" charset="0"/>
              </a:rPr>
              <a:t>Risk Assessment</a:t>
            </a:r>
            <a:r>
              <a:rPr lang="en-US" sz="1200" b="0" i="1">
                <a:solidFill>
                  <a:srgbClr val="000000"/>
                </a:solidFill>
                <a:effectLst/>
                <a:latin typeface="Times New Roman" panose="02020603050405020304" pitchFamily="18" charset="0"/>
              </a:rPr>
              <a:t> </a:t>
            </a:r>
            <a:endParaRPr lang="en-US" b="0" i="1">
              <a:solidFill>
                <a:srgbClr val="0F4761"/>
              </a:solidFill>
              <a:effectLst/>
              <a:latin typeface="Arial" panose="020B0604020202020204" pitchFamily="34" charset="0"/>
            </a:endParaRPr>
          </a:p>
          <a:p>
            <a:pPr algn="l" rtl="0" fontAlgn="base">
              <a:lnSpc>
                <a:spcPts val="1482"/>
              </a:lnSpc>
              <a:buFont typeface="Arial" panose="020B0604020202020204" pitchFamily="34" charset="0"/>
              <a:buChar char="•"/>
            </a:pPr>
            <a:r>
              <a:rPr lang="en-US" sz="1200" b="1" i="0" u="none" strike="noStrike">
                <a:solidFill>
                  <a:srgbClr val="000000"/>
                </a:solidFill>
                <a:effectLst/>
                <a:latin typeface="Times New Roman" panose="02020603050405020304" pitchFamily="18" charset="0"/>
              </a:rPr>
              <a:t>A. Identifying Risks</a:t>
            </a:r>
            <a:r>
              <a:rPr lang="en-US" sz="1200" b="0" i="0">
                <a:solidFill>
                  <a:srgbClr val="000000"/>
                </a:solidFill>
                <a:effectLst/>
                <a:latin typeface="Times New Roman" panose="02020603050405020304" pitchFamily="18" charset="0"/>
              </a:rPr>
              <a:t> </a:t>
            </a:r>
          </a:p>
          <a:p>
            <a:pPr algn="l" rtl="0" fontAlgn="base">
              <a:lnSpc>
                <a:spcPts val="1482"/>
              </a:lnSpc>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Discuss potential risks associated with the technology implementation (e.g., integration challenges, employee resistance, and data security concerns).</a:t>
            </a:r>
            <a:r>
              <a:rPr lang="en-US" sz="1200" b="0" i="0">
                <a:solidFill>
                  <a:srgbClr val="000000"/>
                </a:solidFill>
                <a:effectLst/>
                <a:latin typeface="Times New Roman" panose="02020603050405020304" pitchFamily="18" charset="0"/>
              </a:rPr>
              <a:t> </a:t>
            </a:r>
          </a:p>
          <a:p>
            <a:pPr algn="l" rtl="0" fontAlgn="base">
              <a:lnSpc>
                <a:spcPts val="1482"/>
              </a:lnSpc>
              <a:buFont typeface="Arial" panose="020B0604020202020204" pitchFamily="34" charset="0"/>
              <a:buChar char="•"/>
            </a:pPr>
            <a:r>
              <a:rPr lang="en-US" sz="1200" b="1" i="0" u="none" strike="noStrike">
                <a:solidFill>
                  <a:srgbClr val="000000"/>
                </a:solidFill>
                <a:effectLst/>
                <a:latin typeface="Times New Roman" panose="02020603050405020304" pitchFamily="18" charset="0"/>
              </a:rPr>
              <a:t>B. Mitigation Strategies</a:t>
            </a:r>
            <a:r>
              <a:rPr lang="en-US" sz="1200" b="0" i="0">
                <a:solidFill>
                  <a:srgbClr val="000000"/>
                </a:solidFill>
                <a:effectLst/>
                <a:latin typeface="Times New Roman" panose="02020603050405020304" pitchFamily="18" charset="0"/>
              </a:rPr>
              <a:t> </a:t>
            </a:r>
          </a:p>
          <a:p>
            <a:pPr algn="l" rtl="0" fontAlgn="base">
              <a:lnSpc>
                <a:spcPts val="1482"/>
              </a:lnSpc>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Propose strategies to mitigate identified risks, such as training programs and phased implementation (Forrester, 2024).</a:t>
            </a:r>
            <a:r>
              <a:rPr lang="en-US" sz="1200" b="0" i="0">
                <a:solidFill>
                  <a:srgbClr val="000000"/>
                </a:solidFill>
                <a:effectLst/>
                <a:latin typeface="Times New Roman" panose="02020603050405020304" pitchFamily="18" charset="0"/>
              </a:rPr>
              <a:t> </a:t>
            </a:r>
          </a:p>
          <a:p>
            <a:pPr algn="l" rtl="0" fontAlgn="base">
              <a:lnSpc>
                <a:spcPts val="1482"/>
              </a:lnSpc>
              <a:buFont typeface="Arial" panose="020B0604020202020204" pitchFamily="34" charset="0"/>
              <a:buNone/>
            </a:pPr>
            <a:endParaRPr lang="en-US" sz="1200" b="0" i="0">
              <a:solidFill>
                <a:srgbClr val="000000"/>
              </a:solidFill>
              <a:effectLst/>
              <a:latin typeface="Times New Roman" panose="02020603050405020304" pitchFamily="18" charset="0"/>
            </a:endParaRPr>
          </a:p>
          <a:p>
            <a:r>
              <a:rPr lang="en-US"/>
              <a:t>Structuring a strong business case, benefits, cost, flexibility, risk. “Forrester page 6.”</a:t>
            </a:r>
          </a:p>
          <a:p>
            <a:r>
              <a:rPr lang="en-US"/>
              <a:t>	“traditional cost/benefit models may not apply” </a:t>
            </a:r>
          </a:p>
          <a:p>
            <a:r>
              <a:rPr lang="en-US"/>
              <a:t>	“required metrics around customer engagement, agility, and efficiency/cost reduction are the same as for established technologies, the data and reference points may not be 	available” </a:t>
            </a:r>
          </a:p>
          <a:p>
            <a:r>
              <a:rPr lang="en-US"/>
              <a:t>	“Technology leaders will have to use assumptions in their business case, a concept that may not sit well with data-focused leaders”</a:t>
            </a: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11</a:t>
            </a:fld>
            <a:endParaRPr lang="en-US"/>
          </a:p>
        </p:txBody>
      </p:sp>
    </p:spTree>
    <p:extLst>
      <p:ext uri="{BB962C8B-B14F-4D97-AF65-F5344CB8AC3E}">
        <p14:creationId xmlns:p14="http://schemas.microsoft.com/office/powerpoint/2010/main" val="232264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Step-by-Step Roadmap:</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Phase 1: Pilot Program:</a:t>
            </a:r>
            <a:r>
              <a:rPr lang="en-US" sz="1800" b="0" i="0">
                <a:solidFill>
                  <a:srgbClr val="000000"/>
                </a:solidFill>
                <a:effectLst/>
                <a:latin typeface="Times New Roman" panose="02020603050405020304" pitchFamily="18" charset="0"/>
              </a:rPr>
              <a:t> Deploy the AI tool in a single region to test its capabilities and gather user feedback. </a:t>
            </a: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Phase 2: Full Rollout:</a:t>
            </a:r>
            <a:r>
              <a:rPr lang="en-US" sz="1800" b="0" i="0">
                <a:solidFill>
                  <a:srgbClr val="000000"/>
                </a:solidFill>
                <a:effectLst/>
                <a:latin typeface="Times New Roman" panose="02020603050405020304" pitchFamily="18" charset="0"/>
              </a:rPr>
              <a:t> Scale deployment across all service areas, integrating customer and contractor feedback. </a:t>
            </a:r>
          </a:p>
          <a:p>
            <a:pPr algn="l" rtl="0" fontAlgn="base">
              <a:lnSpc>
                <a:spcPts val="1569"/>
              </a:lnSpc>
              <a:buFont typeface="+mj-lt"/>
              <a:buAutoNum type="arabicPeriod" startAt="3"/>
            </a:pPr>
            <a:r>
              <a:rPr lang="en-US" sz="1800" b="1" i="0">
                <a:solidFill>
                  <a:srgbClr val="000000"/>
                </a:solidFill>
                <a:effectLst/>
                <a:latin typeface="Times New Roman" panose="02020603050405020304" pitchFamily="18" charset="0"/>
              </a:rPr>
              <a:t>Phase 3: Continuous Improvement:</a:t>
            </a:r>
            <a:r>
              <a:rPr lang="en-US" sz="1800" b="0" i="0">
                <a:solidFill>
                  <a:srgbClr val="000000"/>
                </a:solidFill>
                <a:effectLst/>
                <a:latin typeface="Times New Roman" panose="02020603050405020304" pitchFamily="18" charset="0"/>
              </a:rPr>
              <a:t> Use AI analytics to refine processes and enhance functionality over time. </a:t>
            </a: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Stakeholder Engagement:</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0" i="0">
                <a:solidFill>
                  <a:srgbClr val="000000"/>
                </a:solidFill>
                <a:effectLst/>
                <a:latin typeface="Times New Roman" panose="02020603050405020304" pitchFamily="18" charset="0"/>
              </a:rPr>
              <a:t>Key stakeholders include project managers, contractors, IT teams, and customer service representatives. </a:t>
            </a:r>
          </a:p>
          <a:p>
            <a:pPr algn="l" rtl="0" fontAlgn="base">
              <a:lnSpc>
                <a:spcPts val="1569"/>
              </a:lnSpc>
              <a:buFont typeface="+mj-lt"/>
              <a:buAutoNum type="arabicPeriod" startAt="2"/>
            </a:pPr>
            <a:r>
              <a:rPr lang="en-US" sz="1800" b="0" i="0">
                <a:solidFill>
                  <a:srgbClr val="000000"/>
                </a:solidFill>
                <a:effectLst/>
                <a:latin typeface="Times New Roman" panose="02020603050405020304" pitchFamily="18" charset="0"/>
              </a:rPr>
              <a:t>Establish regular feedback loops to ensure alignment and adoption. </a:t>
            </a:r>
          </a:p>
          <a:p>
            <a:pPr algn="l" rtl="0" fontAlgn="base">
              <a:lnSpc>
                <a:spcPts val="1569"/>
              </a:lnSpc>
              <a:buFont typeface="+mj-lt"/>
              <a:buAutoNum type="arabicPeriod" startAt="3"/>
            </a:pPr>
            <a:r>
              <a:rPr lang="en-US" sz="1800" b="1" i="0">
                <a:solidFill>
                  <a:srgbClr val="000000"/>
                </a:solidFill>
                <a:effectLst/>
                <a:latin typeface="Times New Roman" panose="02020603050405020304" pitchFamily="18" charset="0"/>
              </a:rPr>
              <a:t>Metrics for Success:</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0" i="0">
                <a:solidFill>
                  <a:srgbClr val="000000"/>
                </a:solidFill>
                <a:effectLst/>
                <a:latin typeface="Times New Roman" panose="02020603050405020304" pitchFamily="18" charset="0"/>
              </a:rPr>
              <a:t>Reduction in project delays by 20%. </a:t>
            </a:r>
          </a:p>
          <a:p>
            <a:pPr algn="l" rtl="0" fontAlgn="base">
              <a:lnSpc>
                <a:spcPts val="1569"/>
              </a:lnSpc>
              <a:buFont typeface="+mj-lt"/>
              <a:buAutoNum type="arabicPeriod" startAt="2"/>
            </a:pPr>
            <a:r>
              <a:rPr lang="en-US" sz="1800" b="0" i="0">
                <a:solidFill>
                  <a:srgbClr val="000000"/>
                </a:solidFill>
                <a:effectLst/>
                <a:latin typeface="Times New Roman" panose="02020603050405020304" pitchFamily="18" charset="0"/>
              </a:rPr>
              <a:t>Increase in customer satisfaction scores by 15%. </a:t>
            </a:r>
          </a:p>
          <a:p>
            <a:pPr algn="l" rtl="0" fontAlgn="base">
              <a:lnSpc>
                <a:spcPts val="1569"/>
              </a:lnSpc>
              <a:buFont typeface="+mj-lt"/>
              <a:buAutoNum type="arabicPeriod" startAt="3"/>
            </a:pPr>
            <a:r>
              <a:rPr lang="en-US" sz="1800" b="0" i="0">
                <a:solidFill>
                  <a:srgbClr val="000000"/>
                </a:solidFill>
                <a:effectLst/>
                <a:latin typeface="Times New Roman" panose="02020603050405020304" pitchFamily="18" charset="0"/>
              </a:rPr>
              <a:t>Achievement of 10% cost savings in operational expenses within the first year. </a:t>
            </a: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12</a:t>
            </a:fld>
            <a:endParaRPr lang="en-US"/>
          </a:p>
        </p:txBody>
      </p:sp>
    </p:spTree>
    <p:extLst>
      <p:ext uri="{BB962C8B-B14F-4D97-AF65-F5344CB8AC3E}">
        <p14:creationId xmlns:p14="http://schemas.microsoft.com/office/powerpoint/2010/main" val="1976367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we have a board</a:t>
            </a:r>
          </a:p>
          <a:p>
            <a:r>
              <a:rPr lang="en-US"/>
              <a:t>We can make their priorities</a:t>
            </a:r>
          </a:p>
          <a:p>
            <a:r>
              <a:rPr lang="en-US"/>
              <a:t>What their priorities are</a:t>
            </a:r>
          </a:p>
          <a:p>
            <a:endParaRPr lang="en-US"/>
          </a:p>
          <a:p>
            <a:r>
              <a:rPr lang="en-US"/>
              <a:t>The article talks about difference in traditional business goals, board priorities and emerging tech</a:t>
            </a:r>
          </a:p>
          <a:p>
            <a:r>
              <a:rPr lang="en-US" err="1"/>
              <a:t>Convicing</a:t>
            </a:r>
            <a:r>
              <a:rPr lang="en-US"/>
              <a:t> a CFO</a:t>
            </a:r>
          </a:p>
          <a:p>
            <a:r>
              <a:rPr lang="en-US"/>
              <a:t>Non traditional ROI’s such as cutting cost increasing efficiency for some techs to use as a pitch, customer satisfaction</a:t>
            </a:r>
          </a:p>
          <a:p>
            <a:endParaRPr lang="en-US"/>
          </a:p>
          <a:p>
            <a:endParaRPr lang="en-US"/>
          </a:p>
          <a:p>
            <a:endParaRPr lang="en-US"/>
          </a:p>
          <a:p>
            <a:r>
              <a:rPr lang="en-US"/>
              <a:t>Benefits, costs, flexibility and risks</a:t>
            </a:r>
          </a:p>
          <a:p>
            <a:r>
              <a:rPr lang="en-US"/>
              <a:t>Now presenting,</a:t>
            </a:r>
          </a:p>
          <a:p>
            <a:r>
              <a:rPr lang="en-US"/>
              <a:t>Introductions is a great place to state your assumptions. Boards priorities, </a:t>
            </a:r>
          </a:p>
          <a:p>
            <a:r>
              <a:rPr lang="en-US" b="1"/>
              <a:t>Outcomes and CFO: Refer to page 8 of Forrester.</a:t>
            </a:r>
          </a:p>
          <a:p>
            <a:r>
              <a:rPr lang="en-US"/>
              <a:t>The Boards regardless care about money -  a big financial component – he is saying think like an owner</a:t>
            </a:r>
          </a:p>
          <a:p>
            <a:endParaRPr lang="en-US"/>
          </a:p>
          <a:p>
            <a:r>
              <a:rPr lang="en-US"/>
              <a:t>Ancillary revenue streams </a:t>
            </a:r>
          </a:p>
          <a:p>
            <a:endParaRPr lang="en-US"/>
          </a:p>
          <a:p>
            <a:r>
              <a:rPr lang="en-US"/>
              <a:t>For as much as he is referring to the technology part, he wants us to think of how we are integrating technology into business, - CFO’s directors, etc. execs, want to see metrics- Rakesh could show up front costs vs our expenses to show profit per job</a:t>
            </a: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13</a:t>
            </a:fld>
            <a:endParaRPr lang="en-US"/>
          </a:p>
        </p:txBody>
      </p:sp>
    </p:spTree>
    <p:extLst>
      <p:ext uri="{BB962C8B-B14F-4D97-AF65-F5344CB8AC3E}">
        <p14:creationId xmlns:p14="http://schemas.microsoft.com/office/powerpoint/2010/main" val="2756497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Background</a:t>
            </a:r>
            <a:endParaRPr lang="en-US"/>
          </a:p>
          <a:p>
            <a:r>
              <a:rPr lang="en-US"/>
              <a:t>Home improvement projects often involve numerous moving parts—scheduling, budgeting, resource allocation, and vendor management. Many homeowners struggle to coordinate these tasks, leading to delays, cost overruns, and unsatisfactory outcomes. An AI-powered project management tool can streamline these processes by providing intelligent solutions to common challenges faced by homeowners and contractors.</a:t>
            </a:r>
          </a:p>
        </p:txBody>
      </p:sp>
      <p:sp>
        <p:nvSpPr>
          <p:cNvPr id="4" name="Slide Number Placeholder 3"/>
          <p:cNvSpPr>
            <a:spLocks noGrp="1"/>
          </p:cNvSpPr>
          <p:nvPr>
            <p:ph type="sldNum" sz="quarter" idx="5"/>
          </p:nvPr>
        </p:nvSpPr>
        <p:spPr/>
        <p:txBody>
          <a:bodyPr/>
          <a:lstStyle/>
          <a:p>
            <a:fld id="{28C6664C-A641-46CF-962D-8E02203E2A2A}" type="slidenum">
              <a:t>2</a:t>
            </a:fld>
            <a:endParaRPr lang="en-US"/>
          </a:p>
        </p:txBody>
      </p:sp>
    </p:spTree>
    <p:extLst>
      <p:ext uri="{BB962C8B-B14F-4D97-AF65-F5344CB8AC3E}">
        <p14:creationId xmlns:p14="http://schemas.microsoft.com/office/powerpoint/2010/main" val="319618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AI-Driven Cost Estimation: Utilizing historical data and market trends, the tool can provide accurate cost estimates for materials and labor, helping users budget effectively.</a:t>
            </a:r>
          </a:p>
          <a:p>
            <a:r>
              <a:rPr lang="en-US"/>
              <a:t>Smart Resource Allocation: The tool can analyze available resources and recommend the most cost-effective options for completing projects, ensuring timely procurement of materials and labor.</a:t>
            </a:r>
            <a:endParaRPr lang="en-US">
              <a:ea typeface="Calibri"/>
              <a:cs typeface="Calibri"/>
            </a:endParaRPr>
          </a:p>
          <a:p>
            <a:r>
              <a:rPr lang="en-US"/>
              <a:t>For example, the AI-powered tool could leverage a combination of data sources, predictive algorithms, and machine learning models. Here’s how it might work in practice and how it could bridge a gap for clients:</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8C6664C-A641-46CF-962D-8E02203E2A2A}" type="slidenum">
              <a:t>3</a:t>
            </a:fld>
            <a:endParaRPr lang="en-US"/>
          </a:p>
        </p:txBody>
      </p:sp>
    </p:spTree>
    <p:extLst>
      <p:ext uri="{BB962C8B-B14F-4D97-AF65-F5344CB8AC3E}">
        <p14:creationId xmlns:p14="http://schemas.microsoft.com/office/powerpoint/2010/main" val="2523864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major gap in the home improvement market is the </a:t>
            </a:r>
            <a:r>
              <a:rPr lang="en-US" b="1"/>
              <a:t>lack of a central, client-friendly platform</a:t>
            </a:r>
            <a:r>
              <a:rPr lang="en-US"/>
              <a:t> that seamlessly manages both the planning and procurement phases. Many clients feel overwhelmed by navigating multiple vendors, comparing fluctuating costs, and balancing quality with budget constraints. </a:t>
            </a:r>
          </a:p>
          <a:p>
            <a:endParaRPr lang="en-US"/>
          </a:p>
          <a:p>
            <a:r>
              <a:rPr lang="en-US"/>
              <a:t>Here’s how this tool could fill this void:</a:t>
            </a:r>
          </a:p>
          <a:p>
            <a:pPr marL="171450" indent="-171450">
              <a:buFont typeface="Symbol"/>
              <a:buChar char="•"/>
            </a:pPr>
            <a:r>
              <a:rPr lang="en-US" b="1"/>
              <a:t>Transparent, Informed Decision-Making</a:t>
            </a:r>
            <a:r>
              <a:rPr lang="en-US"/>
              <a:t>: By offering transparent cost breakdowns and recommendations backed by real-time data, the tool empowers clients to make confident decisions without extensive industry knowledge. They wouldn’t need to rely solely on contractors’ input or spend hours researching options.</a:t>
            </a:r>
            <a:endParaRPr lang="en-US">
              <a:ea typeface="Calibri"/>
              <a:cs typeface="Calibri"/>
            </a:endParaRPr>
          </a:p>
          <a:p>
            <a:pPr marL="171450" indent="-171450">
              <a:buFont typeface="Symbol"/>
              <a:buChar char="•"/>
            </a:pPr>
            <a:r>
              <a:rPr lang="en-US" b="1"/>
              <a:t>End-to-End Project Optimization</a:t>
            </a:r>
            <a:r>
              <a:rPr lang="en-US"/>
              <a:t>: Clients typically struggle with the disjointed nature of home improvement projects, often requiring separate tools for budgeting, sourcing, and scheduling. This tool bridges these steps into one streamlined system. By aligning budgeting, supplier selection, and scheduling, it reduces friction and creates a more cohesive, predictable experience.</a:t>
            </a:r>
            <a:endParaRPr lang="en-US">
              <a:ea typeface="Calibri"/>
              <a:cs typeface="Calibri"/>
            </a:endParaRPr>
          </a:p>
          <a:p>
            <a:pPr marL="171450" indent="-171450">
              <a:buFont typeface="Symbol"/>
              <a:buChar char="•"/>
            </a:pPr>
            <a:r>
              <a:rPr lang="en-US" b="1"/>
              <a:t>Adaptive Learning</a:t>
            </a:r>
            <a:r>
              <a:rPr lang="en-US"/>
              <a:t>: Since the tool would continually learn from each project, it could provide increasingly personalized recommendations for repeat clients, identifying their preferences and cost-saving patterns, which fosters loyalty and a sense of partnership.</a:t>
            </a:r>
            <a:endParaRPr lang="en-US">
              <a:ea typeface="Calibri"/>
              <a:cs typeface="Calibri"/>
            </a:endParaRPr>
          </a:p>
          <a:p>
            <a:r>
              <a:rPr lang="en-US"/>
              <a:t>By filling this gap, the tool could become an essential resource for clients, simplifying complex decisions, providing cost transparency, and reducing stress—all key value propositions in the home improvement industry.</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8C6664C-A641-46CF-962D-8E02203E2A2A}" type="slidenum">
              <a:t>4</a:t>
            </a:fld>
            <a:endParaRPr lang="en-US"/>
          </a:p>
        </p:txBody>
      </p:sp>
    </p:spTree>
    <p:extLst>
      <p:ext uri="{BB962C8B-B14F-4D97-AF65-F5344CB8AC3E}">
        <p14:creationId xmlns:p14="http://schemas.microsoft.com/office/powerpoint/2010/main" val="4210832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482"/>
              </a:lnSpc>
              <a:spcBef>
                <a:spcPts val="1200"/>
              </a:spcBef>
              <a:spcAft>
                <a:spcPts val="1200"/>
              </a:spcAft>
            </a:pPr>
            <a:r>
              <a:rPr lang="en-US" sz="1800" b="0" i="0" u="none" strike="noStrike">
                <a:solidFill>
                  <a:srgbClr val="000000"/>
                </a:solidFill>
                <a:effectLst/>
                <a:latin typeface="Times New Roman"/>
                <a:cs typeface="Times New Roman"/>
              </a:rPr>
              <a:t>By filling this gap, the tool could become an essential resource for clients, simplifying complex decisions, providing cost transparency, and reducing stress—all key value propositions in the home improvement industry.</a:t>
            </a:r>
            <a:r>
              <a:rPr lang="en-US" sz="1800" b="0" i="0">
                <a:solidFill>
                  <a:srgbClr val="000000"/>
                </a:solidFill>
                <a:effectLst/>
                <a:latin typeface="Times New Roman"/>
                <a:cs typeface="Times New Roman"/>
              </a:rPr>
              <a:t> </a:t>
            </a:r>
            <a:endParaRPr lang="en-US" b="0" i="0">
              <a:solidFill>
                <a:srgbClr val="000000"/>
              </a:solidFill>
              <a:effectLst/>
              <a:latin typeface="Times New Roman"/>
              <a:cs typeface="Times New Roman"/>
            </a:endParaRPr>
          </a:p>
          <a:p>
            <a:pPr algn="l" rtl="0" fontAlgn="base">
              <a:lnSpc>
                <a:spcPts val="1482"/>
              </a:lnSpc>
              <a:buFont typeface="Arial" panose="020B0604020202020204" pitchFamily="34" charset="0"/>
              <a:buChar char="•"/>
            </a:pPr>
            <a:r>
              <a:rPr lang="en-US" sz="1800" b="1" i="0" u="none" strike="noStrike">
                <a:solidFill>
                  <a:srgbClr val="000000"/>
                </a:solidFill>
                <a:effectLst/>
                <a:latin typeface="Times New Roman"/>
                <a:cs typeface="Times New Roman"/>
              </a:rPr>
              <a:t>Project Planning and Scheduling</a:t>
            </a:r>
            <a:r>
              <a:rPr lang="en-US" sz="1800" b="0" i="0" u="none" strike="noStrike">
                <a:solidFill>
                  <a:srgbClr val="000000"/>
                </a:solidFill>
                <a:effectLst/>
                <a:latin typeface="Times New Roman"/>
                <a:cs typeface="Times New Roman"/>
              </a:rPr>
              <a:t>: AI algorithms can optimize project timelines, adjusting for delays and resource availability, which helps in maintaining project momentum.</a:t>
            </a:r>
            <a:r>
              <a:rPr lang="en-US" sz="1800" b="0" i="0">
                <a:solidFill>
                  <a:srgbClr val="000000"/>
                </a:solidFill>
                <a:effectLst/>
                <a:latin typeface="Times New Roman"/>
                <a:cs typeface="Times New Roman"/>
              </a:rPr>
              <a:t> </a:t>
            </a:r>
          </a:p>
          <a:p>
            <a:pPr fontAlgn="base">
              <a:lnSpc>
                <a:spcPts val="1482"/>
              </a:lnSpc>
              <a:buFont typeface="Arial" panose="020B0604020202020204" pitchFamily="34" charset="0"/>
              <a:buChar char="•"/>
            </a:pPr>
            <a:r>
              <a:rPr lang="en-US" sz="1800" b="1" i="0" u="none" strike="noStrike">
                <a:solidFill>
                  <a:srgbClr val="000000"/>
                </a:solidFill>
                <a:effectLst/>
                <a:latin typeface="Times New Roman"/>
                <a:cs typeface="Times New Roman"/>
              </a:rPr>
              <a:t>Augmented Reality (AR) Integration</a:t>
            </a:r>
            <a:r>
              <a:rPr lang="en-US" sz="1800" b="0" i="0" u="none" strike="noStrike">
                <a:solidFill>
                  <a:srgbClr val="000000"/>
                </a:solidFill>
                <a:effectLst/>
                <a:latin typeface="Times New Roman"/>
                <a:cs typeface="Times New Roman"/>
              </a:rPr>
              <a:t>: Users can visualize their projects using AR technology, allowing them to see how proposed changes will look in real-time, enhancing decision-making.</a:t>
            </a:r>
            <a:r>
              <a:rPr lang="en-US" sz="1800" b="0" i="0">
                <a:solidFill>
                  <a:srgbClr val="000000"/>
                </a:solidFill>
                <a:effectLst/>
                <a:latin typeface="Times New Roman"/>
                <a:cs typeface="Times New Roman"/>
              </a:rPr>
              <a:t> </a:t>
            </a:r>
            <a:endParaRPr lang="en-US">
              <a:solidFill>
                <a:srgbClr val="000000"/>
              </a:solidFill>
              <a:latin typeface="Calibri" panose="020F0502020204030204"/>
              <a:ea typeface="Calibri" panose="020F0502020204030204"/>
              <a:cs typeface="Calibri" panose="020F0502020204030204"/>
            </a:endParaRPr>
          </a:p>
          <a:p>
            <a:pPr>
              <a:lnSpc>
                <a:spcPts val="1482"/>
              </a:lnSpc>
              <a:buFont typeface="Arial" panose="020B0604020202020204" pitchFamily="34" charset="0"/>
              <a:buChar char="•"/>
            </a:pPr>
            <a:r>
              <a:rPr lang="en-US" sz="1800" b="1">
                <a:solidFill>
                  <a:srgbClr val="000000"/>
                </a:solidFill>
                <a:latin typeface="Times New Roman"/>
                <a:cs typeface="Times New Roman"/>
              </a:rPr>
              <a:t> </a:t>
            </a:r>
            <a:r>
              <a:rPr lang="en-US" sz="1800" b="1" i="0" u="none" strike="noStrike">
                <a:solidFill>
                  <a:srgbClr val="000000"/>
                </a:solidFill>
                <a:effectLst/>
                <a:latin typeface="Times New Roman"/>
                <a:cs typeface="Times New Roman"/>
              </a:rPr>
              <a:t>Invoicing and Payment Tracking</a:t>
            </a:r>
            <a:r>
              <a:rPr lang="en-US" sz="1800" b="0" i="0" u="none" strike="noStrike">
                <a:solidFill>
                  <a:srgbClr val="000000"/>
                </a:solidFill>
                <a:effectLst/>
                <a:latin typeface="Times New Roman"/>
                <a:cs typeface="Times New Roman"/>
              </a:rPr>
              <a:t>: The tool simplifies financial management by generating invoices and tracking payments, which reduces administrative overhead and improves cash flow management.</a:t>
            </a:r>
            <a:br>
              <a:rPr lang="en-US" sz="1800">
                <a:solidFill>
                  <a:srgbClr val="000000"/>
                </a:solidFill>
                <a:latin typeface="Times New Roman"/>
                <a:cs typeface="Times New Roman"/>
              </a:rPr>
            </a:br>
            <a:br>
              <a:rPr lang="en-US" sz="1800">
                <a:latin typeface="Times New Roman"/>
                <a:cs typeface="Times New Roman"/>
              </a:rPr>
            </a:br>
            <a:r>
              <a:rPr lang="en-US" b="1"/>
              <a:t>Benefits of Implementation</a:t>
            </a:r>
            <a:r>
              <a:rPr lang="en-US"/>
              <a:t> </a:t>
            </a:r>
            <a:endParaRPr lang="en-US">
              <a:ea typeface="Calibri" panose="020F0502020204030204"/>
              <a:cs typeface="Calibri" panose="020F0502020204030204"/>
            </a:endParaRPr>
          </a:p>
          <a:p>
            <a:pPr marL="285750" indent="-285750">
              <a:lnSpc>
                <a:spcPts val="1482"/>
              </a:lnSpc>
              <a:buFont typeface="Arial,Sans-Serif" panose="020B0604020202020204" pitchFamily="34" charset="0"/>
              <a:buChar char="•"/>
            </a:pPr>
            <a:r>
              <a:rPr lang="en-US" b="1"/>
              <a:t>Increased Efficiency</a:t>
            </a:r>
            <a:r>
              <a:rPr lang="en-US"/>
              <a:t>: By automating scheduling and resource management, the tool reduces the time spent on administrative tasks, allowing project managers to focus on execution. </a:t>
            </a:r>
            <a:endParaRPr lang="en-US">
              <a:ea typeface="Calibri"/>
              <a:cs typeface="Calibri"/>
            </a:endParaRPr>
          </a:p>
          <a:p>
            <a:pPr marL="285750" indent="-285750">
              <a:lnSpc>
                <a:spcPts val="1482"/>
              </a:lnSpc>
              <a:buFont typeface="Arial,Sans-Serif" panose="020B0604020202020204" pitchFamily="34" charset="0"/>
              <a:buChar char="•"/>
            </a:pPr>
            <a:r>
              <a:rPr lang="en-US" b="1"/>
              <a:t>Cost Savings</a:t>
            </a:r>
            <a:r>
              <a:rPr lang="en-US"/>
              <a:t>: With accurate cost estimations and optimized resource allocation, homeowners can avoid unexpected expenses and make informed financial decisions. </a:t>
            </a:r>
            <a:endParaRPr lang="en-US">
              <a:ea typeface="Calibri"/>
              <a:cs typeface="Calibri"/>
            </a:endParaRPr>
          </a:p>
          <a:p>
            <a:pPr marL="285750" indent="-285750">
              <a:lnSpc>
                <a:spcPts val="1482"/>
              </a:lnSpc>
              <a:buFont typeface="Arial,Sans-Serif" panose="020B0604020202020204" pitchFamily="34" charset="0"/>
              <a:buChar char="•"/>
            </a:pPr>
            <a:r>
              <a:rPr lang="en-US" b="1"/>
              <a:t>Enhanced Decision-Making</a:t>
            </a:r>
            <a:r>
              <a:rPr lang="en-US"/>
              <a:t>: AI-driven insights and AR capabilities empower users to make better design choices, leading to higher satisfaction with project outcomes. </a:t>
            </a:r>
            <a:endParaRPr lang="en-US">
              <a:ea typeface="Calibri"/>
              <a:cs typeface="Calibri"/>
            </a:endParaRPr>
          </a:p>
          <a:p>
            <a:pPr marL="285750" indent="-285750">
              <a:lnSpc>
                <a:spcPts val="1482"/>
              </a:lnSpc>
              <a:buFont typeface="Arial,Sans-Serif" panose="020B0604020202020204" pitchFamily="34" charset="0"/>
              <a:buChar char="•"/>
            </a:pPr>
            <a:r>
              <a:rPr lang="en-US" b="1"/>
              <a:t>Improved Communication</a:t>
            </a:r>
            <a:r>
              <a:rPr lang="en-US"/>
              <a:t>: The tool facilitates collaboration between homeowners, contractors, and suppliers, ensuring everyone is aligned on project goals and timelines. </a:t>
            </a:r>
            <a:r>
              <a:rPr lang="en-US" sz="1800" b="0" i="0">
                <a:solidFill>
                  <a:srgbClr val="000000"/>
                </a:solidFill>
                <a:effectLst/>
                <a:latin typeface="Times New Roman"/>
                <a:cs typeface="Times New Roman"/>
              </a:rPr>
              <a:t> </a:t>
            </a:r>
            <a:endParaRPr lang="en-US"/>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5</a:t>
            </a:fld>
            <a:endParaRPr lang="en-US"/>
          </a:p>
        </p:txBody>
      </p:sp>
    </p:spTree>
    <p:extLst>
      <p:ext uri="{BB962C8B-B14F-4D97-AF65-F5344CB8AC3E}">
        <p14:creationId xmlns:p14="http://schemas.microsoft.com/office/powerpoint/2010/main" val="43588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Times New Roman" panose="02020603050405020304" pitchFamily="18" charset="0"/>
              </a:rPr>
              <a:t>To further illustrate the potential of an AI-powered project management tool, consider a hypothetical case study where a homeowner embarks on a kitchen renovation. Using the tool, the homeowner receives a detailed budget estimate that incorporates costs for materials and labor, schedules the project phases based on contractor availability, and visualizes the renovation through AR. The result is a completed project within budget and ahead of schedule, showcasing the tool's effectiveness.</a:t>
            </a:r>
            <a:r>
              <a:rPr lang="en-US" sz="1800" b="0" i="0">
                <a:solidFill>
                  <a:srgbClr val="000000"/>
                </a:solidFill>
                <a:effectLst/>
                <a:latin typeface="Times New Roman" panose="02020603050405020304" pitchFamily="18" charset="0"/>
              </a:rPr>
              <a:t> </a:t>
            </a:r>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6</a:t>
            </a:fld>
            <a:endParaRPr lang="en-US"/>
          </a:p>
        </p:txBody>
      </p:sp>
    </p:spTree>
    <p:extLst>
      <p:ext uri="{BB962C8B-B14F-4D97-AF65-F5344CB8AC3E}">
        <p14:creationId xmlns:p14="http://schemas.microsoft.com/office/powerpoint/2010/main" val="3029995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Coupled with anything else…</a:t>
            </a:r>
          </a:p>
        </p:txBody>
      </p:sp>
      <p:sp>
        <p:nvSpPr>
          <p:cNvPr id="4" name="Slide Number Placeholder 3"/>
          <p:cNvSpPr>
            <a:spLocks noGrp="1"/>
          </p:cNvSpPr>
          <p:nvPr>
            <p:ph type="sldNum" sz="quarter" idx="5"/>
          </p:nvPr>
        </p:nvSpPr>
        <p:spPr/>
        <p:txBody>
          <a:bodyPr/>
          <a:lstStyle/>
          <a:p>
            <a:fld id="{28C6664C-A641-46CF-962D-8E02203E2A2A}" type="slidenum">
              <a:rPr lang="en-US" smtClean="0"/>
              <a:t>7</a:t>
            </a:fld>
            <a:endParaRPr lang="en-US"/>
          </a:p>
        </p:txBody>
      </p:sp>
    </p:spTree>
    <p:extLst>
      <p:ext uri="{BB962C8B-B14F-4D97-AF65-F5344CB8AC3E}">
        <p14:creationId xmlns:p14="http://schemas.microsoft.com/office/powerpoint/2010/main" val="1036088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Understanding Stakeholder Priorities:</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0" i="0">
                <a:solidFill>
                  <a:srgbClr val="000000"/>
                </a:solidFill>
                <a:effectLst/>
                <a:latin typeface="Times New Roman" panose="02020603050405020304" pitchFamily="18" charset="0"/>
              </a:rPr>
              <a:t>Project </a:t>
            </a:r>
            <a:r>
              <a:rPr lang="en-US" sz="1800" b="0" i="0" err="1">
                <a:solidFill>
                  <a:srgbClr val="000000"/>
                </a:solidFill>
                <a:effectLst/>
                <a:latin typeface="Times New Roman" panose="02020603050405020304" pitchFamily="18" charset="0"/>
              </a:rPr>
              <a:t>HomeGlow’s</a:t>
            </a:r>
            <a:r>
              <a:rPr lang="en-US" sz="1800" b="0" i="0">
                <a:solidFill>
                  <a:srgbClr val="000000"/>
                </a:solidFill>
                <a:effectLst/>
                <a:latin typeface="Times New Roman" panose="02020603050405020304" pitchFamily="18" charset="0"/>
              </a:rPr>
              <a:t> leadership prioritizes </a:t>
            </a:r>
            <a:r>
              <a:rPr lang="en-US" sz="1800" b="1" i="0">
                <a:solidFill>
                  <a:srgbClr val="000000"/>
                </a:solidFill>
                <a:effectLst/>
                <a:latin typeface="Times New Roman" panose="02020603050405020304" pitchFamily="18" charset="0"/>
              </a:rPr>
              <a:t>customer satisfaction</a:t>
            </a:r>
            <a:r>
              <a:rPr lang="en-US" sz="1800" b="0" i="0">
                <a:solidFill>
                  <a:srgbClr val="000000"/>
                </a:solidFill>
                <a:effectLst/>
                <a:latin typeface="Times New Roman" panose="02020603050405020304" pitchFamily="18" charset="0"/>
              </a:rPr>
              <a:t>, </a:t>
            </a:r>
            <a:r>
              <a:rPr lang="en-US" sz="1800" b="1" i="0">
                <a:solidFill>
                  <a:srgbClr val="000000"/>
                </a:solidFill>
                <a:effectLst/>
                <a:latin typeface="Times New Roman" panose="02020603050405020304" pitchFamily="18" charset="0"/>
              </a:rPr>
              <a:t>operational efficiency</a:t>
            </a:r>
            <a:r>
              <a:rPr lang="en-US" sz="1800" b="0" i="0">
                <a:solidFill>
                  <a:srgbClr val="000000"/>
                </a:solidFill>
                <a:effectLst/>
                <a:latin typeface="Times New Roman" panose="02020603050405020304" pitchFamily="18" charset="0"/>
              </a:rPr>
              <a:t>, and </a:t>
            </a:r>
            <a:r>
              <a:rPr lang="en-US" sz="1800" b="1" i="0">
                <a:solidFill>
                  <a:srgbClr val="000000"/>
                </a:solidFill>
                <a:effectLst/>
                <a:latin typeface="Times New Roman" panose="02020603050405020304" pitchFamily="18" charset="0"/>
              </a:rPr>
              <a:t>scalable growth</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startAt="2"/>
            </a:pPr>
            <a:r>
              <a:rPr lang="en-US" sz="1800" b="0" i="0">
                <a:solidFill>
                  <a:srgbClr val="000000"/>
                </a:solidFill>
                <a:effectLst/>
                <a:latin typeface="Times New Roman" panose="02020603050405020304" pitchFamily="18" charset="0"/>
              </a:rPr>
              <a:t>The AI tool aligns with these priorities by enhancing the customer experience, reducing delays, and supporting future scalability (Forrester, 2024). </a:t>
            </a: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Business Outcomes:</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Enhanced Customer Experience:</a:t>
            </a:r>
            <a:r>
              <a:rPr lang="en-US" sz="1800" b="0" i="0">
                <a:solidFill>
                  <a:srgbClr val="000000"/>
                </a:solidFill>
                <a:effectLst/>
                <a:latin typeface="Times New Roman" panose="02020603050405020304" pitchFamily="18" charset="0"/>
              </a:rPr>
              <a:t> Personalized project recommendations and real-time updates on progress. </a:t>
            </a:r>
          </a:p>
          <a:p>
            <a:pPr rtl="0">
              <a:spcBef>
                <a:spcPts val="1400"/>
              </a:spcBef>
              <a:spcAft>
                <a:spcPts val="400"/>
              </a:spcAft>
            </a:pPr>
            <a:r>
              <a:rPr lang="en-US" sz="1800" b="1" i="0" u="none" strike="noStrike">
                <a:solidFill>
                  <a:srgbClr val="000000"/>
                </a:solidFill>
                <a:effectLst/>
                <a:latin typeface="Arial" panose="020B0604020202020204" pitchFamily="34" charset="0"/>
              </a:rPr>
              <a:t>	Personalized Recommendations for New Homebuyers</a:t>
            </a:r>
            <a:endParaRPr lang="en-US" sz="2800" b="1">
              <a:effectLst/>
            </a:endParaRPr>
          </a:p>
          <a:p>
            <a:pPr lvl="3" rtl="0" fontAlgn="base">
              <a:spcBef>
                <a:spcPts val="1200"/>
              </a:spcBef>
              <a:buFont typeface="Arial" panose="020B0604020202020204" pitchFamily="34" charset="0"/>
              <a:buChar char="•"/>
            </a:pPr>
            <a:r>
              <a:rPr lang="en-US" sz="1800" b="1" i="0" u="none" strike="noStrike">
                <a:solidFill>
                  <a:srgbClr val="000000"/>
                </a:solidFill>
                <a:effectLst/>
                <a:latin typeface="Arial" panose="020B0604020202020204" pitchFamily="34" charset="0"/>
              </a:rPr>
              <a:t>Tailored Renovation Guides for Relocating Homebuyers</a:t>
            </a:r>
            <a:r>
              <a:rPr lang="en-US" sz="1800" b="0" i="0" u="none" strike="noStrike">
                <a:solidFill>
                  <a:srgbClr val="000000"/>
                </a:solidFill>
                <a:effectLst/>
                <a:latin typeface="Arial" panose="020B0604020202020204" pitchFamily="34" charset="0"/>
              </a:rPr>
              <a:t>: The tool could cater specifically to homebuyers relocating to an unfamiliar area by providing a “local renovation guide.” This guide would offer insights into typical design preferences, material durability for local climate conditions, and styles that match the local aesthetic.</a:t>
            </a:r>
          </a:p>
          <a:p>
            <a:pPr lvl="3" rtl="0" fontAlgn="base">
              <a:spcAft>
                <a:spcPts val="1200"/>
              </a:spcAft>
              <a:buFont typeface="Arial" panose="020B0604020202020204" pitchFamily="34" charset="0"/>
              <a:buChar char="•"/>
            </a:pPr>
            <a:r>
              <a:rPr lang="en-US" sz="1800" b="1" i="0" u="none" strike="noStrike">
                <a:solidFill>
                  <a:srgbClr val="000000"/>
                </a:solidFill>
                <a:effectLst/>
                <a:latin typeface="Arial" panose="020B0604020202020204" pitchFamily="34" charset="0"/>
              </a:rPr>
              <a:t>Material Sourcing and Cost Forecasts</a:t>
            </a:r>
            <a:r>
              <a:rPr lang="en-US" sz="1800" b="0" i="0" u="none" strike="noStrike">
                <a:solidFill>
                  <a:srgbClr val="000000"/>
                </a:solidFill>
                <a:effectLst/>
                <a:latin typeface="Arial" panose="020B0604020202020204" pitchFamily="34" charset="0"/>
              </a:rPr>
              <a:t>: Leveraging regional and historical home data, the tool could even forecast the costs associated with different materials or design choices. For example, if slate roofing is popular in a historic North Carolina neighborhood but costly, the system could alert users to budget-friendly alternatives that maintain the aesthetic without sacrificing quality.</a:t>
            </a:r>
          </a:p>
          <a:p>
            <a:pPr rtl="0">
              <a:spcBef>
                <a:spcPts val="1400"/>
              </a:spcBef>
              <a:spcAft>
                <a:spcPts val="400"/>
              </a:spcAft>
            </a:pPr>
            <a:r>
              <a:rPr lang="en-US" sz="1800" b="1" i="0" u="none" strike="noStrike">
                <a:solidFill>
                  <a:srgbClr val="000000"/>
                </a:solidFill>
                <a:effectLst/>
                <a:latin typeface="Arial" panose="020B0604020202020204" pitchFamily="34" charset="0"/>
              </a:rPr>
              <a:t>	Collaborations with Local Stakeholders for Real-Time Data</a:t>
            </a:r>
            <a:endParaRPr lang="en-US" sz="2800" b="1">
              <a:effectLst/>
            </a:endParaRPr>
          </a:p>
          <a:p>
            <a:pPr lvl="3" rtl="0" fontAlgn="base">
              <a:spcBef>
                <a:spcPts val="1200"/>
              </a:spcBef>
              <a:buFont typeface="Arial" panose="020B0604020202020204" pitchFamily="34" charset="0"/>
              <a:buChar char="•"/>
            </a:pPr>
            <a:r>
              <a:rPr lang="en-US" sz="1800" b="1" i="0" u="none" strike="noStrike">
                <a:solidFill>
                  <a:srgbClr val="000000"/>
                </a:solidFill>
                <a:effectLst/>
                <a:latin typeface="Arial" panose="020B0604020202020204" pitchFamily="34" charset="0"/>
              </a:rPr>
              <a:t>Partnerships with HOAs and Planning Departments</a:t>
            </a:r>
            <a:r>
              <a:rPr lang="en-US" sz="1800" b="0" i="0" u="none" strike="noStrike">
                <a:solidFill>
                  <a:srgbClr val="000000"/>
                </a:solidFill>
                <a:effectLst/>
                <a:latin typeface="Arial" panose="020B0604020202020204" pitchFamily="34" charset="0"/>
              </a:rPr>
              <a:t>: Collaborations with HOAs and town planning departments would allow the system to provide real-time updates on local regulations, renovation restrictions, or incentives. This ensures homeowners are not only aware of the local style but also of any specific restrictions they must adhere to, which could be crucial in historically preserved areas.</a:t>
            </a:r>
          </a:p>
          <a:p>
            <a:pPr lvl="3" rtl="0" fontAlgn="base">
              <a:spcAft>
                <a:spcPts val="1200"/>
              </a:spcAft>
              <a:buFont typeface="Arial" panose="020B0604020202020204" pitchFamily="34" charset="0"/>
              <a:buChar char="•"/>
            </a:pPr>
            <a:r>
              <a:rPr lang="en-US" sz="1800" b="1" i="0" u="none" strike="noStrike">
                <a:solidFill>
                  <a:srgbClr val="000000"/>
                </a:solidFill>
                <a:effectLst/>
                <a:latin typeface="Arial" panose="020B0604020202020204" pitchFamily="34" charset="0"/>
              </a:rPr>
              <a:t>Real Estate Insights on Neighborhood Profiles</a:t>
            </a:r>
            <a:r>
              <a:rPr lang="en-US" sz="1800" b="0" i="0" u="none" strike="noStrike">
                <a:solidFill>
                  <a:srgbClr val="000000"/>
                </a:solidFill>
                <a:effectLst/>
                <a:latin typeface="Arial" panose="020B0604020202020204" pitchFamily="34" charset="0"/>
              </a:rPr>
              <a:t>: By pulling in data from real estate listings and previous renovation costs in the area, the tool could offer newcomers valuable information on neighborhood profiles, including what types of renovations are standard or highly valued in each area.</a:t>
            </a:r>
          </a:p>
          <a:p>
            <a:pPr lvl="1" algn="l" rtl="0" fontAlgn="base">
              <a:lnSpc>
                <a:spcPts val="1569"/>
              </a:lnSpc>
              <a:buFont typeface="+mj-lt"/>
              <a:buAutoNum type="arabicPeriod"/>
            </a:pPr>
            <a:endParaRPr lang="en-US" sz="1800" b="0" i="0">
              <a:solidFill>
                <a:srgbClr val="000000"/>
              </a:solidFill>
              <a:effectLst/>
              <a:latin typeface="Times New Roman" panose="02020603050405020304" pitchFamily="18" charset="0"/>
            </a:endParaRP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Increased Efficiency:</a:t>
            </a:r>
            <a:r>
              <a:rPr lang="en-US" sz="1800" b="0" i="0">
                <a:solidFill>
                  <a:srgbClr val="000000"/>
                </a:solidFill>
                <a:effectLst/>
                <a:latin typeface="Times New Roman" panose="02020603050405020304" pitchFamily="18" charset="0"/>
              </a:rPr>
              <a:t> Automated scheduling and resource allocation to eliminate bottlenecks. </a:t>
            </a:r>
          </a:p>
          <a:p>
            <a:pPr algn="l" rtl="0" fontAlgn="base">
              <a:lnSpc>
                <a:spcPts val="1569"/>
              </a:lnSpc>
              <a:buFont typeface="+mj-lt"/>
              <a:buAutoNum type="arabicPeriod" startAt="3"/>
            </a:pPr>
            <a:r>
              <a:rPr lang="en-US" sz="1800" b="1" i="0">
                <a:solidFill>
                  <a:srgbClr val="000000"/>
                </a:solidFill>
                <a:effectLst/>
                <a:latin typeface="Times New Roman" panose="02020603050405020304" pitchFamily="18" charset="0"/>
              </a:rPr>
              <a:t>Cost Optimization:</a:t>
            </a:r>
            <a:r>
              <a:rPr lang="en-US" sz="1800" b="0" i="0">
                <a:solidFill>
                  <a:srgbClr val="000000"/>
                </a:solidFill>
                <a:effectLst/>
                <a:latin typeface="Times New Roman" panose="02020603050405020304" pitchFamily="18" charset="0"/>
              </a:rPr>
              <a:t> Predictive analytics to identify potential cost overruns before they occur. </a:t>
            </a: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9</a:t>
            </a:fld>
            <a:endParaRPr lang="en-US"/>
          </a:p>
        </p:txBody>
      </p:sp>
    </p:spTree>
    <p:extLst>
      <p:ext uri="{BB962C8B-B14F-4D97-AF65-F5344CB8AC3E}">
        <p14:creationId xmlns:p14="http://schemas.microsoft.com/office/powerpoint/2010/main" val="193902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ROI Analysis:</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Cost Savings:</a:t>
            </a:r>
            <a:r>
              <a:rPr lang="en-US" sz="1800" b="0" i="0">
                <a:solidFill>
                  <a:srgbClr val="000000"/>
                </a:solidFill>
                <a:effectLst/>
                <a:latin typeface="Times New Roman" panose="02020603050405020304" pitchFamily="18" charset="0"/>
              </a:rPr>
              <a:t> Automating scheduling and resource management can reduce administrative overhead by 25%. </a:t>
            </a: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Increased Revenue:</a:t>
            </a:r>
            <a:r>
              <a:rPr lang="en-US" sz="1800" b="0" i="0">
                <a:solidFill>
                  <a:srgbClr val="000000"/>
                </a:solidFill>
                <a:effectLst/>
                <a:latin typeface="Times New Roman" panose="02020603050405020304" pitchFamily="18" charset="0"/>
              </a:rPr>
              <a:t> Enhanced customer satisfaction can drive repeat business, contributing an estimated 15% increase in yearly sales. </a:t>
            </a:r>
          </a:p>
          <a:p>
            <a:pPr algn="l" rtl="0" fontAlgn="base">
              <a:lnSpc>
                <a:spcPts val="1569"/>
              </a:lnSpc>
              <a:buFont typeface="+mj-lt"/>
              <a:buAutoNum type="arabicPeriod" startAt="3"/>
            </a:pPr>
            <a:r>
              <a:rPr lang="en-US" sz="1800" b="1" i="0">
                <a:solidFill>
                  <a:srgbClr val="000000"/>
                </a:solidFill>
                <a:effectLst/>
                <a:latin typeface="Times New Roman" panose="02020603050405020304" pitchFamily="18" charset="0"/>
              </a:rPr>
              <a:t>Forrester TEI Framework:</a:t>
            </a:r>
            <a:r>
              <a:rPr lang="en-US" sz="1800" b="0" i="0">
                <a:solidFill>
                  <a:srgbClr val="000000"/>
                </a:solidFill>
                <a:effectLst/>
                <a:latin typeface="Times New Roman" panose="02020603050405020304" pitchFamily="18" charset="0"/>
              </a:rPr>
              <a:t> This structured methodology will be used to estimate financial impact and risk mitigation (Forrester, 2024). </a:t>
            </a:r>
          </a:p>
          <a:p>
            <a:pPr algn="l" rtl="0" fontAlgn="base">
              <a:lnSpc>
                <a:spcPts val="1569"/>
              </a:lnSpc>
              <a:buFont typeface="+mj-lt"/>
              <a:buAutoNum type="arabicPeriod" startAt="2"/>
            </a:pPr>
            <a:r>
              <a:rPr lang="en-US" sz="1800" b="1" i="0">
                <a:solidFill>
                  <a:srgbClr val="000000"/>
                </a:solidFill>
                <a:effectLst/>
                <a:latin typeface="Times New Roman" panose="02020603050405020304" pitchFamily="18" charset="0"/>
              </a:rPr>
              <a:t>Success Stories:</a:t>
            </a:r>
            <a:r>
              <a:rPr lang="en-US" sz="1800" b="0" i="0">
                <a:solidFill>
                  <a:srgbClr val="000000"/>
                </a:solidFill>
                <a:effectLst/>
                <a:latin typeface="Times New Roman" panose="02020603050405020304" pitchFamily="18" charset="0"/>
              </a:rPr>
              <a:t> </a:t>
            </a:r>
          </a:p>
          <a:p>
            <a:pPr algn="l" rtl="0" fontAlgn="base">
              <a:lnSpc>
                <a:spcPts val="1569"/>
              </a:lnSpc>
              <a:buFont typeface="+mj-lt"/>
              <a:buAutoNum type="arabicPeriod"/>
            </a:pPr>
            <a:r>
              <a:rPr lang="en-US" sz="1800" b="1" i="0">
                <a:solidFill>
                  <a:srgbClr val="000000"/>
                </a:solidFill>
                <a:effectLst/>
                <a:latin typeface="Times New Roman" panose="02020603050405020304" pitchFamily="18" charset="0"/>
              </a:rPr>
              <a:t>Example from Forrester:</a:t>
            </a:r>
            <a:r>
              <a:rPr lang="en-US" sz="1800" b="0" i="0">
                <a:solidFill>
                  <a:srgbClr val="000000"/>
                </a:solidFill>
                <a:effectLst/>
                <a:latin typeface="Times New Roman" panose="02020603050405020304" pitchFamily="18" charset="0"/>
              </a:rPr>
              <a:t> AI tools in energy management saved 12% in energy usage for a Canadian firm. Similarly, AI in home improvement can yield significant time and cost savings (Forrester, 2024). </a:t>
            </a:r>
          </a:p>
          <a:p>
            <a:pPr algn="l" rtl="0" fontAlgn="base">
              <a:lnSpc>
                <a:spcPts val="1569"/>
              </a:lnSpc>
              <a:buFont typeface="Arial" panose="020B0604020202020204" pitchFamily="34" charset="0"/>
              <a:buChar char="•"/>
            </a:pPr>
            <a:r>
              <a:rPr lang="en-US" sz="1800" b="1" i="0">
                <a:solidFill>
                  <a:srgbClr val="000000"/>
                </a:solidFill>
                <a:effectLst/>
                <a:latin typeface="Times New Roman" panose="02020603050405020304" pitchFamily="18" charset="0"/>
              </a:rPr>
              <a:t>Example from Forrester:</a:t>
            </a:r>
            <a:r>
              <a:rPr lang="en-US" sz="1800" b="0" i="0">
                <a:solidFill>
                  <a:srgbClr val="000000"/>
                </a:solidFill>
                <a:effectLst/>
                <a:latin typeface="Times New Roman" panose="02020603050405020304" pitchFamily="18" charset="0"/>
              </a:rPr>
              <a:t> Autonomous Workplace Assistants (AWAs) and </a:t>
            </a:r>
            <a:r>
              <a:rPr lang="en-US" sz="1800" b="0" i="0" err="1">
                <a:solidFill>
                  <a:srgbClr val="000000"/>
                </a:solidFill>
                <a:effectLst/>
                <a:latin typeface="Times New Roman" panose="02020603050405020304" pitchFamily="18" charset="0"/>
              </a:rPr>
              <a:t>TuringBots</a:t>
            </a:r>
            <a:r>
              <a:rPr lang="en-US" sz="1800" b="0" i="0">
                <a:solidFill>
                  <a:srgbClr val="000000"/>
                </a:solidFill>
                <a:effectLst/>
                <a:latin typeface="Times New Roman" panose="02020603050405020304" pitchFamily="18" charset="0"/>
              </a:rPr>
              <a:t> demonstrate how AI can optimize workflows by analyzing data and automating key processes (Forrester, 2024). </a:t>
            </a:r>
          </a:p>
          <a:p>
            <a:pPr algn="l" rtl="0" fontAlgn="base">
              <a:lnSpc>
                <a:spcPts val="1569"/>
              </a:lnSpc>
              <a:buFont typeface="Arial" panose="020B0604020202020204" pitchFamily="34" charset="0"/>
              <a:buChar char="•"/>
            </a:pPr>
            <a:r>
              <a:rPr lang="en-US" sz="1800" b="1" i="0">
                <a:solidFill>
                  <a:srgbClr val="000000"/>
                </a:solidFill>
                <a:effectLst/>
                <a:latin typeface="Times New Roman" panose="02020603050405020304" pitchFamily="18" charset="0"/>
              </a:rPr>
              <a:t>Proposed Use Case:</a:t>
            </a:r>
            <a:r>
              <a:rPr lang="en-US" sz="1800" b="0" i="0">
                <a:solidFill>
                  <a:srgbClr val="000000"/>
                </a:solidFill>
                <a:effectLst/>
                <a:latin typeface="Times New Roman" panose="02020603050405020304" pitchFamily="18" charset="0"/>
              </a:rPr>
              <a:t> Project </a:t>
            </a:r>
            <a:r>
              <a:rPr lang="en-US" sz="1800" b="0" i="0" err="1">
                <a:solidFill>
                  <a:srgbClr val="000000"/>
                </a:solidFill>
                <a:effectLst/>
                <a:latin typeface="Times New Roman" panose="02020603050405020304" pitchFamily="18" charset="0"/>
              </a:rPr>
              <a:t>HomeGlow</a:t>
            </a:r>
            <a:r>
              <a:rPr lang="en-US" sz="1800" b="0" i="0">
                <a:solidFill>
                  <a:srgbClr val="000000"/>
                </a:solidFill>
                <a:effectLst/>
                <a:latin typeface="Times New Roman" panose="02020603050405020304" pitchFamily="18" charset="0"/>
              </a:rPr>
              <a:t> will adopt an AI-powered platform to: </a:t>
            </a:r>
          </a:p>
          <a:p>
            <a:pPr algn="l" rtl="0" fontAlgn="base">
              <a:lnSpc>
                <a:spcPts val="1569"/>
              </a:lnSpc>
              <a:buFont typeface="Arial" panose="020B0604020202020204" pitchFamily="34" charset="0"/>
              <a:buChar char="•"/>
            </a:pPr>
            <a:r>
              <a:rPr lang="en-US" sz="1800" b="0" i="0">
                <a:solidFill>
                  <a:srgbClr val="000000"/>
                </a:solidFill>
                <a:effectLst/>
                <a:latin typeface="Times New Roman" panose="02020603050405020304" pitchFamily="18" charset="0"/>
              </a:rPr>
              <a:t>Assist homeowners in planning projects by offering tailored recommendations based on preferences, budgets, and timelines. </a:t>
            </a:r>
          </a:p>
          <a:p>
            <a:pPr algn="l" rtl="0" fontAlgn="base">
              <a:lnSpc>
                <a:spcPts val="1569"/>
              </a:lnSpc>
              <a:buFont typeface="Arial" panose="020B0604020202020204" pitchFamily="34" charset="0"/>
              <a:buChar char="•"/>
            </a:pPr>
            <a:r>
              <a:rPr lang="en-US" sz="1800" b="0" i="0">
                <a:solidFill>
                  <a:srgbClr val="000000"/>
                </a:solidFill>
                <a:effectLst/>
                <a:latin typeface="Times New Roman" panose="02020603050405020304" pitchFamily="18" charset="0"/>
              </a:rPr>
              <a:t>Manage contractor assignments and scheduling for seamless service delivery. </a:t>
            </a:r>
          </a:p>
          <a:p>
            <a:pPr algn="l" rtl="0" fontAlgn="base">
              <a:lnSpc>
                <a:spcPts val="1569"/>
              </a:lnSpc>
              <a:buFont typeface="Arial" panose="020B0604020202020204" pitchFamily="34" charset="0"/>
              <a:buChar char="•"/>
            </a:pPr>
            <a:r>
              <a:rPr lang="en-US" sz="1800" b="0" i="0">
                <a:solidFill>
                  <a:srgbClr val="000000"/>
                </a:solidFill>
                <a:effectLst/>
                <a:latin typeface="Times New Roman" panose="02020603050405020304" pitchFamily="18" charset="0"/>
              </a:rPr>
              <a:t>Predict project timelines and potential risks, enabling proactive adjustments. </a:t>
            </a:r>
          </a:p>
          <a:p>
            <a:pPr algn="l" rtl="0" fontAlgn="base">
              <a:lnSpc>
                <a:spcPts val="1569"/>
              </a:lnSpc>
              <a:buFont typeface="+mj-lt"/>
              <a:buAutoNum type="arabicPeriod"/>
            </a:pPr>
            <a:endParaRPr lang="en-US" sz="1800" b="0" i="0">
              <a:solidFill>
                <a:srgbClr val="000000"/>
              </a:solidFill>
              <a:effectLst/>
              <a:latin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28C6664C-A641-46CF-962D-8E02203E2A2A}" type="slidenum">
              <a:rPr lang="en-US" smtClean="0"/>
              <a:t>10</a:t>
            </a:fld>
            <a:endParaRPr lang="en-US"/>
          </a:p>
        </p:txBody>
      </p:sp>
    </p:spTree>
    <p:extLst>
      <p:ext uri="{BB962C8B-B14F-4D97-AF65-F5344CB8AC3E}">
        <p14:creationId xmlns:p14="http://schemas.microsoft.com/office/powerpoint/2010/main" val="3056015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915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5824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6098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6334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942125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52888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46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73800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34778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01164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12/5/2024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9018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12/5/2024</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820443745"/>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homeglowpsu.github.io/homeglow/" TargetMode="Externa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posts/bytebytego_systemdesign-coding-interviewtips-activity-7259793621313286144-JzUG?utm_source=share&amp;utm_medium=member_desktop"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 name="Rectangle 208">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Network Technology Background">
            <a:extLst>
              <a:ext uri="{FF2B5EF4-FFF2-40B4-BE49-F238E27FC236}">
                <a16:creationId xmlns:a16="http://schemas.microsoft.com/office/drawing/2014/main" id="{7F227CBF-2C77-C748-E1E2-C7B3904A5F0A}"/>
              </a:ext>
            </a:extLst>
          </p:cNvPr>
          <p:cNvPicPr>
            <a:picLocks noChangeAspect="1"/>
          </p:cNvPicPr>
          <p:nvPr/>
        </p:nvPicPr>
        <p:blipFill>
          <a:blip r:embed="rId3"/>
          <a:srcRect b="3434"/>
          <a:stretch/>
        </p:blipFill>
        <p:spPr>
          <a:xfrm>
            <a:off x="20" y="10"/>
            <a:ext cx="12191979" cy="6857989"/>
          </a:xfrm>
          <a:prstGeom prst="rect">
            <a:avLst/>
          </a:prstGeom>
        </p:spPr>
      </p:pic>
      <p:sp useBgFill="1">
        <p:nvSpPr>
          <p:cNvPr id="210" name="Rectangle 209">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3999" y="1524000"/>
            <a:ext cx="5075853" cy="2581369"/>
          </a:xfrm>
        </p:spPr>
        <p:txBody>
          <a:bodyPr anchor="t">
            <a:normAutofit/>
          </a:bodyPr>
          <a:lstStyle/>
          <a:p>
            <a:pPr marL="0" marR="0" lvl="0" indent="0" algn="l" defTabSz="914400" rtl="0" eaLnBrk="1" fontAlgn="auto" latinLnBrk="0" hangingPunct="1">
              <a:lnSpc>
                <a:spcPct val="130000"/>
              </a:lnSpc>
              <a:spcBef>
                <a:spcPts val="1000"/>
              </a:spcBef>
              <a:spcAft>
                <a:spcPts val="0"/>
              </a:spcAft>
              <a:buClrTx/>
              <a:buSzPct val="85000"/>
              <a:buFont typeface="Arial" panose="020B0604020202020204" pitchFamily="34" charset="0"/>
              <a:buNone/>
              <a:tabLst/>
              <a:defRPr/>
            </a:pPr>
            <a:r>
              <a:rPr lang="en-US" b="0">
                <a:ea typeface="+mj-lt"/>
                <a:cs typeface="+mj-lt"/>
              </a:rPr>
              <a:t>Renovate with Confidence. Your Vision, Our Expertise.</a:t>
            </a:r>
            <a:br>
              <a:rPr lang="en-US" b="0">
                <a:ea typeface="+mj-lt"/>
                <a:cs typeface="+mj-lt"/>
              </a:rPr>
            </a:br>
            <a:r>
              <a:rPr kumimoji="0" lang="en-US" sz="1800" b="0" i="0" u="none" strike="noStrike" kern="1200" cap="none" spc="0" normalizeH="0" baseline="0" noProof="0">
                <a:ln>
                  <a:noFill/>
                </a:ln>
                <a:solidFill>
                  <a:prstClr val="black"/>
                </a:solidFill>
                <a:effectLst/>
                <a:uLnTx/>
                <a:uFillTx/>
                <a:latin typeface="Trade Gothic Next Light"/>
                <a:ea typeface="+mn-lt"/>
                <a:cs typeface="+mn-lt"/>
              </a:rPr>
              <a:t>Dare to Dream, Renovate with Glee. Your Home, Your Way, Our Know-How.</a:t>
            </a:r>
            <a:endParaRPr lang="en-US"/>
          </a:p>
        </p:txBody>
      </p:sp>
      <p:sp>
        <p:nvSpPr>
          <p:cNvPr id="3" name="Subtitle 2"/>
          <p:cNvSpPr>
            <a:spLocks noGrp="1"/>
          </p:cNvSpPr>
          <p:nvPr>
            <p:ph type="subTitle" idx="1"/>
          </p:nvPr>
        </p:nvSpPr>
        <p:spPr>
          <a:xfrm>
            <a:off x="1524000" y="4867369"/>
            <a:ext cx="4572000" cy="789300"/>
          </a:xfrm>
        </p:spPr>
        <p:txBody>
          <a:bodyPr vert="horz" lIns="91440" tIns="45720" rIns="91440" bIns="45720" rtlCol="0" anchor="t">
            <a:normAutofit/>
          </a:bodyPr>
          <a:lstStyle/>
          <a:p>
            <a:r>
              <a:rPr lang="en-US"/>
              <a:t>Kim Metzger, Chris Whitehead, Rakesh Rai, and Sean Cosenza</a:t>
            </a:r>
          </a:p>
        </p:txBody>
      </p:sp>
      <p:cxnSp>
        <p:nvCxnSpPr>
          <p:cNvPr id="211" name="Straight Connector 210">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logo with a hammer in the shape of a house&#10;&#10;Description automatically generated">
            <a:extLst>
              <a:ext uri="{FF2B5EF4-FFF2-40B4-BE49-F238E27FC236}">
                <a16:creationId xmlns:a16="http://schemas.microsoft.com/office/drawing/2014/main" id="{B9FD0F9F-28AD-128D-27F0-325347232CDF}"/>
              </a:ext>
            </a:extLst>
          </p:cNvPr>
          <p:cNvPicPr>
            <a:picLocks noChangeAspect="1"/>
          </p:cNvPicPr>
          <p:nvPr/>
        </p:nvPicPr>
        <p:blipFill>
          <a:blip r:embed="rId4"/>
          <a:stretch>
            <a:fillRect/>
          </a:stretch>
        </p:blipFill>
        <p:spPr>
          <a:xfrm>
            <a:off x="6440403" y="1855869"/>
            <a:ext cx="4835694" cy="3231484"/>
          </a:xfrm>
          <a:prstGeom prst="rect">
            <a:avLst/>
          </a:prstGeom>
        </p:spPr>
      </p:pic>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F1C9C-C705-5FE9-B670-DAD84DB369F2}"/>
              </a:ext>
            </a:extLst>
          </p:cNvPr>
          <p:cNvSpPr>
            <a:spLocks noGrp="1"/>
          </p:cNvSpPr>
          <p:nvPr>
            <p:ph type="title"/>
          </p:nvPr>
        </p:nvSpPr>
        <p:spPr>
          <a:xfrm>
            <a:off x="1429566" y="1045445"/>
            <a:ext cx="9238434" cy="857559"/>
          </a:xfrm>
        </p:spPr>
        <p:txBody>
          <a:bodyPr>
            <a:normAutofit fontScale="90000"/>
          </a:bodyPr>
          <a:lstStyle/>
          <a:p>
            <a:r>
              <a:rPr lang="en-US" b="1" i="0">
                <a:solidFill>
                  <a:srgbClr val="000000"/>
                </a:solidFill>
                <a:effectLst/>
                <a:latin typeface="WordVisi_MSFontService"/>
              </a:rPr>
              <a:t>Strategic Alignment with Organizational Goals</a:t>
            </a:r>
            <a:endParaRPr lang="en-US"/>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E07C32-C2A3-25E0-8410-C25AF3C37F73}"/>
              </a:ext>
            </a:extLst>
          </p:cNvPr>
          <p:cNvSpPr>
            <a:spLocks noGrp="1"/>
          </p:cNvSpPr>
          <p:nvPr>
            <p:ph idx="1"/>
          </p:nvPr>
        </p:nvSpPr>
        <p:spPr>
          <a:xfrm>
            <a:off x="1429566" y="2729554"/>
            <a:ext cx="8476434" cy="3359621"/>
          </a:xfrm>
        </p:spPr>
        <p:txBody>
          <a:bodyPr vert="horz" lIns="91440" tIns="45720" rIns="91440" bIns="45720" rtlCol="0" anchor="t">
            <a:normAutofit lnSpcReduction="10000"/>
          </a:bodyPr>
          <a:lstStyle/>
          <a:p>
            <a:r>
              <a:rPr lang="en-US" sz="1800" b="1" i="0" dirty="0">
                <a:solidFill>
                  <a:srgbClr val="000000"/>
                </a:solidFill>
                <a:effectLst/>
                <a:latin typeface="Times New Roman"/>
                <a:cs typeface="Times New Roman"/>
              </a:rPr>
              <a:t>Understanding Stakeholder Priorities</a:t>
            </a:r>
          </a:p>
          <a:p>
            <a:pPr marL="560070" lvl="1" indent="-285750">
              <a:buFont typeface="Arial" panose="020B0604020202020204" pitchFamily="34" charset="0"/>
              <a:buChar char="•"/>
            </a:pPr>
            <a:r>
              <a:rPr lang="en-US" b="0" dirty="0">
                <a:solidFill>
                  <a:srgbClr val="000000"/>
                </a:solidFill>
                <a:latin typeface="Times New Roman"/>
                <a:cs typeface="Times New Roman"/>
              </a:rPr>
              <a:t>Enhancing</a:t>
            </a:r>
            <a:r>
              <a:rPr lang="en-US" b="0" i="0" dirty="0">
                <a:solidFill>
                  <a:srgbClr val="000000"/>
                </a:solidFill>
                <a:effectLst/>
                <a:latin typeface="Times New Roman"/>
                <a:cs typeface="Times New Roman"/>
              </a:rPr>
              <a:t> the customer experience, reducing delays, and supporting future scalability (Forrester, 2024)</a:t>
            </a:r>
            <a:endParaRPr lang="en-US" b="1" i="0" dirty="0">
              <a:solidFill>
                <a:srgbClr val="000000"/>
              </a:solidFill>
              <a:effectLst/>
              <a:latin typeface="Times New Roman"/>
              <a:cs typeface="Times New Roman"/>
            </a:endParaRPr>
          </a:p>
          <a:p>
            <a:r>
              <a:rPr lang="en-US" sz="1800" b="1" i="0" dirty="0">
                <a:solidFill>
                  <a:srgbClr val="000000"/>
                </a:solidFill>
                <a:effectLst/>
                <a:latin typeface="Times New Roman"/>
                <a:cs typeface="Times New Roman"/>
              </a:rPr>
              <a:t>Business Outcomes</a:t>
            </a:r>
          </a:p>
          <a:p>
            <a:pPr marL="560070" lvl="1" indent="-285750">
              <a:buFont typeface="Arial" panose="020B0604020202020204" pitchFamily="34" charset="0"/>
              <a:buChar char="•"/>
            </a:pPr>
            <a:r>
              <a:rPr lang="en-US" sz="1600" b="1" i="0" dirty="0">
                <a:solidFill>
                  <a:srgbClr val="000000"/>
                </a:solidFill>
                <a:effectLst/>
                <a:latin typeface="Times New Roman"/>
                <a:cs typeface="Times New Roman"/>
              </a:rPr>
              <a:t>Enhanced Customer Experience</a:t>
            </a:r>
          </a:p>
          <a:p>
            <a:pPr marL="742950" lvl="2" indent="-285750"/>
            <a:r>
              <a:rPr lang="en-US" sz="1400" b="1" i="0" u="none" strike="noStrike" dirty="0">
                <a:solidFill>
                  <a:srgbClr val="000000"/>
                </a:solidFill>
                <a:effectLst/>
                <a:latin typeface="Arial"/>
                <a:cs typeface="Arial"/>
              </a:rPr>
              <a:t>Personalized Recommendations for New Homebuyers</a:t>
            </a:r>
          </a:p>
          <a:p>
            <a:pPr marL="742950" lvl="2" indent="-285750"/>
            <a:r>
              <a:rPr lang="en-US" sz="1400" b="1" i="0" u="none" strike="noStrike" dirty="0">
                <a:solidFill>
                  <a:srgbClr val="000000"/>
                </a:solidFill>
                <a:effectLst/>
                <a:latin typeface="Arial"/>
                <a:cs typeface="Arial"/>
              </a:rPr>
              <a:t>Collaborations with Local Stakeholders for Real-Time Data</a:t>
            </a:r>
            <a:endParaRPr lang="en-US" b="1" i="0" dirty="0">
              <a:solidFill>
                <a:srgbClr val="000000"/>
              </a:solidFill>
              <a:effectLst/>
              <a:latin typeface="Arial"/>
              <a:cs typeface="Arial"/>
            </a:endParaRPr>
          </a:p>
          <a:p>
            <a:pPr marL="560070" lvl="1" indent="-285750">
              <a:buFont typeface="Arial" panose="020B0604020202020204" pitchFamily="34" charset="0"/>
              <a:buChar char="•"/>
            </a:pPr>
            <a:r>
              <a:rPr lang="en-US" sz="1600" b="1" i="0" dirty="0">
                <a:solidFill>
                  <a:srgbClr val="000000"/>
                </a:solidFill>
                <a:effectLst/>
                <a:latin typeface="Times New Roman"/>
                <a:cs typeface="Times New Roman"/>
              </a:rPr>
              <a:t>Increased Efficiency</a:t>
            </a:r>
          </a:p>
          <a:p>
            <a:pPr marL="560070" lvl="1" indent="-285750">
              <a:buFont typeface="Arial" panose="020B0604020202020204" pitchFamily="34" charset="0"/>
              <a:buChar char="•"/>
            </a:pPr>
            <a:r>
              <a:rPr lang="en-US" sz="1600" b="1" i="0" dirty="0">
                <a:solidFill>
                  <a:srgbClr val="000000"/>
                </a:solidFill>
                <a:effectLst/>
                <a:latin typeface="Times New Roman"/>
                <a:cs typeface="Times New Roman"/>
              </a:rPr>
              <a:t>Cost Optimization</a:t>
            </a:r>
            <a:endParaRPr lang="en-US" dirty="0">
              <a:latin typeface="Times New Roman"/>
              <a:cs typeface="Times New Roman"/>
            </a:endParaRPr>
          </a:p>
        </p:txBody>
      </p:sp>
    </p:spTree>
    <p:extLst>
      <p:ext uri="{BB962C8B-B14F-4D97-AF65-F5344CB8AC3E}">
        <p14:creationId xmlns:p14="http://schemas.microsoft.com/office/powerpoint/2010/main" val="43723802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Graph on document with pen">
            <a:extLst>
              <a:ext uri="{FF2B5EF4-FFF2-40B4-BE49-F238E27FC236}">
                <a16:creationId xmlns:a16="http://schemas.microsoft.com/office/drawing/2014/main" id="{03A31E46-4BA1-CF95-B5F2-8E36080D66B1}"/>
              </a:ext>
            </a:extLst>
          </p:cNvPr>
          <p:cNvPicPr>
            <a:picLocks noChangeAspect="1"/>
          </p:cNvPicPr>
          <p:nvPr/>
        </p:nvPicPr>
        <p:blipFill>
          <a:blip r:embed="rId3">
            <a:alphaModFix amt="50000"/>
          </a:blip>
          <a:srcRect t="1526" b="14235"/>
          <a:stretch/>
        </p:blipFill>
        <p:spPr>
          <a:xfrm>
            <a:off x="20" y="2520"/>
            <a:ext cx="12191980" cy="6855480"/>
          </a:xfrm>
          <a:prstGeom prst="rect">
            <a:avLst/>
          </a:prstGeom>
        </p:spPr>
      </p:pic>
      <p:sp>
        <p:nvSpPr>
          <p:cNvPr id="2" name="Title 1">
            <a:extLst>
              <a:ext uri="{FF2B5EF4-FFF2-40B4-BE49-F238E27FC236}">
                <a16:creationId xmlns:a16="http://schemas.microsoft.com/office/drawing/2014/main" id="{63967898-B2E5-D592-7BA2-573892BCE988}"/>
              </a:ext>
            </a:extLst>
          </p:cNvPr>
          <p:cNvSpPr>
            <a:spLocks noGrp="1"/>
          </p:cNvSpPr>
          <p:nvPr>
            <p:ph type="title"/>
          </p:nvPr>
        </p:nvSpPr>
        <p:spPr>
          <a:xfrm>
            <a:off x="1429566" y="1045445"/>
            <a:ext cx="9238434" cy="857559"/>
          </a:xfrm>
        </p:spPr>
        <p:txBody>
          <a:bodyPr>
            <a:normAutofit/>
          </a:bodyPr>
          <a:lstStyle/>
          <a:p>
            <a:r>
              <a:rPr lang="en-US" b="1" i="0">
                <a:solidFill>
                  <a:srgbClr val="FFFFFF"/>
                </a:solidFill>
                <a:effectLst/>
                <a:latin typeface="WordVisi_MSFontService"/>
              </a:rPr>
              <a:t>Financial Justification</a:t>
            </a:r>
            <a:endParaRPr lang="en-US">
              <a:solidFill>
                <a:srgbClr val="FFFFFF"/>
              </a:solidFill>
            </a:endParaRPr>
          </a:p>
        </p:txBody>
      </p:sp>
      <p:cxnSp>
        <p:nvCxnSpPr>
          <p:cNvPr id="22" name="Straight Connector 21">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0947D3-3FC4-B363-6737-88945C0F0A07}"/>
              </a:ext>
            </a:extLst>
          </p:cNvPr>
          <p:cNvSpPr>
            <a:spLocks noGrp="1"/>
          </p:cNvSpPr>
          <p:nvPr>
            <p:ph idx="1"/>
          </p:nvPr>
        </p:nvSpPr>
        <p:spPr>
          <a:xfrm>
            <a:off x="1429555" y="2743200"/>
            <a:ext cx="7955077" cy="3352800"/>
          </a:xfrm>
        </p:spPr>
        <p:txBody>
          <a:bodyPr vert="horz" lIns="91440" tIns="45720" rIns="91440" bIns="45720" rtlCol="0" anchor="t">
            <a:normAutofit/>
          </a:bodyPr>
          <a:lstStyle/>
          <a:p>
            <a:r>
              <a:rPr lang="en-US" sz="2000" b="1" i="0">
                <a:effectLst/>
                <a:latin typeface="Times New Roman"/>
                <a:cs typeface="Times New Roman"/>
              </a:rPr>
              <a:t>ROI Analysis</a:t>
            </a:r>
          </a:p>
          <a:p>
            <a:pPr marL="560070" marR="0" lvl="1" indent="-285750" algn="l" defTabSz="914400" rtl="0" eaLnBrk="1" fontAlgn="auto" latinLnBrk="0" hangingPunct="1">
              <a:lnSpc>
                <a:spcPct val="130000"/>
              </a:lnSpc>
              <a:spcBef>
                <a:spcPts val="500"/>
              </a:spcBef>
              <a:spcAft>
                <a:spcPts val="0"/>
              </a:spcAft>
              <a:buClrTx/>
              <a:buSzPct val="85000"/>
              <a:buFont typeface="Arial" panose="020B0604020202020204" pitchFamily="34" charset="0"/>
              <a:buChar char="•"/>
              <a:tabLst/>
              <a:defRPr/>
            </a:pPr>
            <a:r>
              <a:rPr kumimoji="0" lang="en-US" b="1" i="0" u="none" strike="noStrike" kern="1200" cap="none" spc="0" normalizeH="0" baseline="0" noProof="0">
                <a:ln>
                  <a:noFill/>
                </a:ln>
                <a:solidFill>
                  <a:prstClr val="white"/>
                </a:solidFill>
                <a:effectLst/>
                <a:uLnTx/>
                <a:uFillTx/>
                <a:latin typeface="Times New Roman"/>
                <a:ea typeface="+mn-ea"/>
                <a:cs typeface="Times New Roman"/>
              </a:rPr>
              <a:t>Cost Savings</a:t>
            </a:r>
          </a:p>
          <a:p>
            <a:pPr marL="560070" marR="0" lvl="1" indent="-285750" algn="l" defTabSz="914400" rtl="0" eaLnBrk="1" fontAlgn="auto" latinLnBrk="0" hangingPunct="1">
              <a:lnSpc>
                <a:spcPct val="130000"/>
              </a:lnSpc>
              <a:spcBef>
                <a:spcPts val="500"/>
              </a:spcBef>
              <a:spcAft>
                <a:spcPts val="0"/>
              </a:spcAft>
              <a:buClrTx/>
              <a:buSzPct val="85000"/>
              <a:buFont typeface="Arial" panose="020B0604020202020204" pitchFamily="34" charset="0"/>
              <a:buChar char="•"/>
              <a:tabLst/>
              <a:defRPr/>
            </a:pPr>
            <a:r>
              <a:rPr kumimoji="0" lang="en-US" b="1" i="0" u="none" strike="noStrike" kern="1200" cap="none" spc="0" normalizeH="0" baseline="0" noProof="0">
                <a:ln>
                  <a:noFill/>
                </a:ln>
                <a:solidFill>
                  <a:prstClr val="white"/>
                </a:solidFill>
                <a:effectLst/>
                <a:uLnTx/>
                <a:uFillTx/>
                <a:latin typeface="Times New Roman"/>
                <a:ea typeface="+mn-ea"/>
                <a:cs typeface="Times New Roman"/>
              </a:rPr>
              <a:t>Increased Revenue</a:t>
            </a:r>
          </a:p>
          <a:p>
            <a:pPr marL="560070" marR="0" lvl="1" indent="-285750" algn="l" defTabSz="914400" rtl="0" eaLnBrk="1" fontAlgn="auto" latinLnBrk="0" hangingPunct="1">
              <a:lnSpc>
                <a:spcPct val="130000"/>
              </a:lnSpc>
              <a:spcBef>
                <a:spcPts val="500"/>
              </a:spcBef>
              <a:spcAft>
                <a:spcPts val="0"/>
              </a:spcAft>
              <a:buClrTx/>
              <a:buSzPct val="85000"/>
              <a:buFont typeface="Arial" panose="020B0604020202020204" pitchFamily="34" charset="0"/>
              <a:buChar char="•"/>
              <a:tabLst/>
              <a:defRPr/>
            </a:pPr>
            <a:r>
              <a:rPr kumimoji="0" lang="en-US" b="1" i="0" u="none" strike="noStrike" kern="1200" cap="none" spc="0" normalizeH="0" baseline="0" noProof="0">
                <a:ln>
                  <a:noFill/>
                </a:ln>
                <a:solidFill>
                  <a:prstClr val="white"/>
                </a:solidFill>
                <a:effectLst/>
                <a:uLnTx/>
                <a:uFillTx/>
                <a:latin typeface="Times New Roman"/>
                <a:ea typeface="+mn-ea"/>
                <a:cs typeface="Times New Roman"/>
              </a:rPr>
              <a:t>Forrester TEI Framework</a:t>
            </a:r>
          </a:p>
          <a:p>
            <a:pPr marL="742950" marR="0" lvl="2" indent="-285750" algn="l" defTabSz="914400" rtl="0" eaLnBrk="1" fontAlgn="auto" latinLnBrk="0" hangingPunct="1">
              <a:lnSpc>
                <a:spcPct val="130000"/>
              </a:lnSpc>
              <a:spcBef>
                <a:spcPts val="500"/>
              </a:spcBef>
              <a:spcAft>
                <a:spcPts val="0"/>
              </a:spcAft>
              <a:buClrTx/>
              <a:buSzPct val="85000"/>
              <a:buFont typeface="Arial" panose="020B0604020202020204" pitchFamily="34" charset="0"/>
              <a:buChar char="•"/>
              <a:tabLst/>
              <a:defRPr/>
            </a:pPr>
            <a:r>
              <a:rPr kumimoji="0" lang="en-US" sz="1600" b="1" i="0" u="none" strike="noStrike" kern="1200" cap="none" spc="0" normalizeH="0" baseline="0" noProof="0">
                <a:ln>
                  <a:noFill/>
                </a:ln>
                <a:solidFill>
                  <a:prstClr val="white"/>
                </a:solidFill>
                <a:effectLst/>
                <a:uLnTx/>
                <a:uFillTx/>
                <a:latin typeface="Times New Roman"/>
                <a:ea typeface="+mn-ea"/>
                <a:cs typeface="Times New Roman"/>
              </a:rPr>
              <a:t>estimate financial impact and risk mitigation (Forrester, 2024)</a:t>
            </a:r>
            <a:endParaRPr lang="en-US" sz="1600" b="1">
              <a:latin typeface="Times New Roman" panose="02020603050405020304" pitchFamily="18" charset="0"/>
            </a:endParaRPr>
          </a:p>
          <a:p>
            <a:r>
              <a:rPr lang="en-US" sz="2100" b="1">
                <a:latin typeface="Times New Roman" panose="02020603050405020304" pitchFamily="18" charset="0"/>
              </a:rPr>
              <a:t>Success Stories</a:t>
            </a:r>
            <a:endParaRPr lang="en-US" sz="1600" b="1">
              <a:latin typeface="Times New Roman"/>
              <a:cs typeface="Times New Roman"/>
            </a:endParaRPr>
          </a:p>
          <a:p>
            <a:pPr marL="560070" lvl="1" indent="-285750">
              <a:buFont typeface="Arial" panose="020B0604020202020204" pitchFamily="34" charset="0"/>
              <a:buChar char="•"/>
            </a:pPr>
            <a:r>
              <a:rPr lang="en-US" b="1" i="0">
                <a:effectLst/>
                <a:latin typeface="Times New Roman"/>
                <a:cs typeface="Times New Roman"/>
              </a:rPr>
              <a:t>Example from Forrester</a:t>
            </a:r>
            <a:endParaRPr lang="en-US">
              <a:latin typeface="Times New Roman"/>
              <a:cs typeface="Times New Roman"/>
            </a:endParaRPr>
          </a:p>
        </p:txBody>
      </p:sp>
    </p:spTree>
    <p:extLst>
      <p:ext uri="{BB962C8B-B14F-4D97-AF65-F5344CB8AC3E}">
        <p14:creationId xmlns:p14="http://schemas.microsoft.com/office/powerpoint/2010/main" val="52848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05C73-1862-C17F-B78A-FC0044BAFCCC}"/>
              </a:ext>
            </a:extLst>
          </p:cNvPr>
          <p:cNvSpPr>
            <a:spLocks noGrp="1"/>
          </p:cNvSpPr>
          <p:nvPr>
            <p:ph type="title"/>
          </p:nvPr>
        </p:nvSpPr>
        <p:spPr>
          <a:xfrm>
            <a:off x="1104897" y="762001"/>
            <a:ext cx="5333365" cy="1141004"/>
          </a:xfrm>
        </p:spPr>
        <p:txBody>
          <a:bodyPr>
            <a:normAutofit/>
          </a:bodyPr>
          <a:lstStyle/>
          <a:p>
            <a:r>
              <a:rPr lang="en-US"/>
              <a:t>outcomes</a:t>
            </a:r>
          </a:p>
        </p:txBody>
      </p:sp>
      <p:sp>
        <p:nvSpPr>
          <p:cNvPr id="33" name="Content Placeholder 2">
            <a:extLst>
              <a:ext uri="{FF2B5EF4-FFF2-40B4-BE49-F238E27FC236}">
                <a16:creationId xmlns:a16="http://schemas.microsoft.com/office/drawing/2014/main" id="{2101D151-EFBE-AE6F-B332-51BFA5ED97EF}"/>
              </a:ext>
            </a:extLst>
          </p:cNvPr>
          <p:cNvSpPr>
            <a:spLocks noGrp="1"/>
          </p:cNvSpPr>
          <p:nvPr>
            <p:ph idx="1"/>
          </p:nvPr>
        </p:nvSpPr>
        <p:spPr>
          <a:xfrm>
            <a:off x="1104897" y="2259698"/>
            <a:ext cx="4991103" cy="3836301"/>
          </a:xfrm>
        </p:spPr>
        <p:txBody>
          <a:bodyPr>
            <a:normAutofit/>
          </a:bodyPr>
          <a:lstStyle/>
          <a:p>
            <a:pPr rtl="0" fontAlgn="base">
              <a:buFont typeface="Arial" panose="020B0604020202020204" pitchFamily="34" charset="0"/>
              <a:buChar char="•"/>
            </a:pPr>
            <a:r>
              <a:rPr lang="en-US" b="1" i="0" u="none" strike="noStrike">
                <a:effectLst/>
                <a:latin typeface="Times New Roman" panose="02020603050405020304" pitchFamily="18" charset="0"/>
              </a:rPr>
              <a:t>Market Trends and Opportunities</a:t>
            </a:r>
            <a:r>
              <a:rPr lang="en-US" b="0" i="0" u="none" strike="noStrike">
                <a:effectLst/>
                <a:latin typeface="Times New Roman" panose="02020603050405020304" pitchFamily="18" charset="0"/>
              </a:rPr>
              <a:t>: (Forrester, 2024)</a:t>
            </a:r>
            <a:r>
              <a:rPr lang="en-US" b="0" i="0">
                <a:effectLst/>
                <a:latin typeface="Times New Roman" panose="02020603050405020304" pitchFamily="18" charset="0"/>
              </a:rPr>
              <a:t> </a:t>
            </a:r>
          </a:p>
          <a:p>
            <a:pPr rtl="0" fontAlgn="base">
              <a:buFont typeface="Arial" panose="020B0604020202020204" pitchFamily="34" charset="0"/>
              <a:buChar char="•"/>
            </a:pPr>
            <a:r>
              <a:rPr lang="en-US" b="1" i="0" u="none" strike="noStrike">
                <a:effectLst/>
                <a:latin typeface="Times New Roman" panose="02020603050405020304" pitchFamily="18" charset="0"/>
              </a:rPr>
              <a:t>TEI Methodology</a:t>
            </a:r>
            <a:r>
              <a:rPr lang="en-US" b="0" i="0" u="none" strike="noStrike">
                <a:effectLst/>
                <a:latin typeface="Times New Roman" panose="02020603050405020304" pitchFamily="18" charset="0"/>
              </a:rPr>
              <a:t>: (Forrester, 2024)</a:t>
            </a:r>
            <a:r>
              <a:rPr lang="en-US" b="0" i="0">
                <a:effectLst/>
                <a:latin typeface="Times New Roman" panose="02020603050405020304" pitchFamily="18" charset="0"/>
              </a:rPr>
              <a:t> </a:t>
            </a:r>
          </a:p>
          <a:p>
            <a:pPr rtl="0" fontAlgn="base">
              <a:buFont typeface="Arial" panose="020B0604020202020204" pitchFamily="34" charset="0"/>
              <a:buChar char="•"/>
            </a:pPr>
            <a:r>
              <a:rPr lang="en-US" b="1" i="0" u="none" strike="noStrike">
                <a:effectLst/>
                <a:latin typeface="Times New Roman" panose="02020603050405020304" pitchFamily="18" charset="0"/>
              </a:rPr>
              <a:t>Cost Analysis</a:t>
            </a:r>
            <a:r>
              <a:rPr lang="en-US" b="0" i="0" u="none" strike="noStrike">
                <a:effectLst/>
                <a:latin typeface="Times New Roman" panose="02020603050405020304" pitchFamily="18" charset="0"/>
              </a:rPr>
              <a:t>: (Forrester, 2024)</a:t>
            </a:r>
            <a:r>
              <a:rPr lang="en-US" b="0" i="0">
                <a:effectLst/>
                <a:latin typeface="Times New Roman" panose="02020603050405020304" pitchFamily="18" charset="0"/>
              </a:rPr>
              <a:t> </a:t>
            </a:r>
          </a:p>
          <a:p>
            <a:pPr rtl="0" fontAlgn="base">
              <a:buFont typeface="Arial" panose="020B0604020202020204" pitchFamily="34" charset="0"/>
              <a:buChar char="•"/>
            </a:pPr>
            <a:r>
              <a:rPr lang="en-US" b="1" i="0" u="none" strike="noStrike">
                <a:effectLst/>
                <a:latin typeface="Times New Roman" panose="02020603050405020304" pitchFamily="18" charset="0"/>
              </a:rPr>
              <a:t>Mitigation Strategies</a:t>
            </a:r>
            <a:r>
              <a:rPr lang="en-US" b="0" i="0" u="none" strike="noStrike">
                <a:effectLst/>
                <a:latin typeface="Times New Roman" panose="02020603050405020304" pitchFamily="18" charset="0"/>
              </a:rPr>
              <a:t>: (Forrester, 2024)</a:t>
            </a:r>
            <a:r>
              <a:rPr lang="en-US" b="0" i="0">
                <a:effectLst/>
                <a:latin typeface="Times New Roman" panose="02020603050405020304" pitchFamily="18" charset="0"/>
              </a:rPr>
              <a:t> </a:t>
            </a:r>
          </a:p>
          <a:p>
            <a:pPr rtl="0" fontAlgn="base">
              <a:buFont typeface="Arial" panose="020B0604020202020204" pitchFamily="34" charset="0"/>
              <a:buChar char="•"/>
            </a:pPr>
            <a:r>
              <a:rPr lang="en-US" b="1" i="0" u="none" strike="noStrike">
                <a:effectLst/>
                <a:latin typeface="Times New Roman" panose="02020603050405020304" pitchFamily="18" charset="0"/>
              </a:rPr>
              <a:t>Stakeholder Engagement</a:t>
            </a:r>
            <a:r>
              <a:rPr lang="en-US" b="0" i="0" u="none" strike="noStrike">
                <a:effectLst/>
                <a:latin typeface="Times New Roman" panose="02020603050405020304" pitchFamily="18" charset="0"/>
              </a:rPr>
              <a:t>: (Forrester, 2024)</a:t>
            </a:r>
            <a:r>
              <a:rPr lang="en-US" b="0" i="0">
                <a:effectLst/>
                <a:latin typeface="Times New Roman" panose="02020603050405020304" pitchFamily="18" charset="0"/>
              </a:rPr>
              <a:t> </a:t>
            </a:r>
          </a:p>
          <a:p>
            <a:endParaRPr lang="en-US"/>
          </a:p>
        </p:txBody>
      </p:sp>
      <p:sp>
        <p:nvSpPr>
          <p:cNvPr id="34" name="Oval 33">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9965"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Business Growth">
            <a:extLst>
              <a:ext uri="{FF2B5EF4-FFF2-40B4-BE49-F238E27FC236}">
                <a16:creationId xmlns:a16="http://schemas.microsoft.com/office/drawing/2014/main" id="{18394FDE-AE3B-8C13-99ED-AA60699971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6075" y="1890308"/>
            <a:ext cx="3077384" cy="3077384"/>
          </a:xfrm>
          <a:prstGeom prst="rect">
            <a:avLst/>
          </a:prstGeom>
        </p:spPr>
      </p:pic>
    </p:spTree>
    <p:extLst>
      <p:ext uri="{BB962C8B-B14F-4D97-AF65-F5344CB8AC3E}">
        <p14:creationId xmlns:p14="http://schemas.microsoft.com/office/powerpoint/2010/main" val="204089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Pens and rulers">
            <a:extLst>
              <a:ext uri="{FF2B5EF4-FFF2-40B4-BE49-F238E27FC236}">
                <a16:creationId xmlns:a16="http://schemas.microsoft.com/office/drawing/2014/main" id="{C01B8157-3002-E6E3-2149-DCAFD00F690C}"/>
              </a:ext>
            </a:extLst>
          </p:cNvPr>
          <p:cNvPicPr>
            <a:picLocks noChangeAspect="1"/>
          </p:cNvPicPr>
          <p:nvPr/>
        </p:nvPicPr>
        <p:blipFill>
          <a:blip r:embed="rId3">
            <a:alphaModFix/>
          </a:blip>
          <a:srcRect t="7053" b="8677"/>
          <a:stretch/>
        </p:blipFill>
        <p:spPr>
          <a:xfrm>
            <a:off x="-1" y="10"/>
            <a:ext cx="12191999" cy="6857990"/>
          </a:xfrm>
          <a:prstGeom prst="rect">
            <a:avLst/>
          </a:prstGeom>
        </p:spPr>
      </p:pic>
      <p:sp>
        <p:nvSpPr>
          <p:cNvPr id="59" name="Rectangle 58">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CEED105-31D3-DC11-B631-2D995D7A97A8}"/>
              </a:ext>
            </a:extLst>
          </p:cNvPr>
          <p:cNvSpPr>
            <a:spLocks noGrp="1"/>
          </p:cNvSpPr>
          <p:nvPr>
            <p:ph type="title"/>
          </p:nvPr>
        </p:nvSpPr>
        <p:spPr>
          <a:xfrm>
            <a:off x="2286000" y="1523999"/>
            <a:ext cx="7620000" cy="1905001"/>
          </a:xfrm>
        </p:spPr>
        <p:txBody>
          <a:bodyPr vert="horz" lIns="91440" tIns="45720" rIns="91440" bIns="45720" rtlCol="0" anchor="b">
            <a:normAutofit/>
          </a:bodyPr>
          <a:lstStyle/>
          <a:p>
            <a:pPr algn="ctr"/>
            <a:r>
              <a:rPr lang="en-US" i="0">
                <a:solidFill>
                  <a:srgbClr val="FFFFFF"/>
                </a:solidFill>
                <a:effectLst/>
              </a:rPr>
              <a:t>Implementation Plan </a:t>
            </a:r>
            <a:endParaRPr lang="en-US">
              <a:solidFill>
                <a:srgbClr val="FFFFFF"/>
              </a:solidFill>
            </a:endParaRPr>
          </a:p>
        </p:txBody>
      </p:sp>
      <p:cxnSp>
        <p:nvCxnSpPr>
          <p:cNvPr id="60" name="Straight Connector 59">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7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704BA-608D-3C83-D3D0-EC99556B313E}"/>
              </a:ext>
            </a:extLst>
          </p:cNvPr>
          <p:cNvSpPr>
            <a:spLocks noGrp="1"/>
          </p:cNvSpPr>
          <p:nvPr>
            <p:ph type="title"/>
          </p:nvPr>
        </p:nvSpPr>
        <p:spPr>
          <a:xfrm>
            <a:off x="1524000" y="762001"/>
            <a:ext cx="9144000" cy="869092"/>
          </a:xfrm>
        </p:spPr>
        <p:txBody>
          <a:bodyPr>
            <a:normAutofit/>
          </a:bodyPr>
          <a:lstStyle/>
          <a:p>
            <a:pPr algn="ctr"/>
            <a:r>
              <a:rPr lang="en-US"/>
              <a:t>Board Priorities</a:t>
            </a:r>
          </a:p>
        </p:txBody>
      </p:sp>
      <p:graphicFrame>
        <p:nvGraphicFramePr>
          <p:cNvPr id="21" name="Content Placeholder 2">
            <a:extLst>
              <a:ext uri="{FF2B5EF4-FFF2-40B4-BE49-F238E27FC236}">
                <a16:creationId xmlns:a16="http://schemas.microsoft.com/office/drawing/2014/main" id="{827E18A1-2D10-C537-974E-5BF6FAFCE7DF}"/>
              </a:ext>
            </a:extLst>
          </p:cNvPr>
          <p:cNvGraphicFramePr>
            <a:graphicFrameLocks noGrp="1"/>
          </p:cNvGraphicFramePr>
          <p:nvPr>
            <p:ph idx="1"/>
            <p:extLst>
              <p:ext uri="{D42A27DB-BD31-4B8C-83A1-F6EECF244321}">
                <p14:modId xmlns:p14="http://schemas.microsoft.com/office/powerpoint/2010/main" val="1289996928"/>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2985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ome Market Trends: 3 Fast Growing Home Markets In 2021">
            <a:extLst>
              <a:ext uri="{FF2B5EF4-FFF2-40B4-BE49-F238E27FC236}">
                <a16:creationId xmlns:a16="http://schemas.microsoft.com/office/drawing/2014/main" id="{298250AF-497D-D6AE-563C-03CB314B0EC4}"/>
              </a:ext>
            </a:extLst>
          </p:cNvPr>
          <p:cNvPicPr>
            <a:picLocks noGrp="1" noRot="1" noChangeAspect="1" noMove="1" noResize="1" noEditPoints="1" noAdjustHandles="1" noChangeArrowheads="1" noChangeShapeType="1" noCrop="1"/>
          </p:cNvPicPr>
          <p:nvPr/>
        </p:nvPicPr>
        <p:blipFill>
          <a:blip r:embed="rId3">
            <a:alphaModFix amt="50000"/>
          </a:blip>
          <a:srcRect t="37"/>
          <a:stretch/>
        </p:blipFill>
        <p:spPr>
          <a:xfrm>
            <a:off x="20" y="2520"/>
            <a:ext cx="12191980" cy="6855480"/>
          </a:xfrm>
          <a:prstGeom prst="rect">
            <a:avLst/>
          </a:prstGeom>
        </p:spPr>
      </p:pic>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1429566" y="1045445"/>
            <a:ext cx="9238434" cy="857559"/>
          </a:xfrm>
        </p:spPr>
        <p:txBody>
          <a:bodyPr>
            <a:normAutofit/>
          </a:bodyPr>
          <a:lstStyle/>
          <a:p>
            <a:r>
              <a:rPr lang="en-US">
                <a:solidFill>
                  <a:srgbClr val="FFFFFF"/>
                </a:solidFill>
                <a:cs typeface="Arial"/>
              </a:rPr>
              <a:t>Background</a:t>
            </a:r>
          </a:p>
        </p:txBody>
      </p:sp>
      <p:cxnSp>
        <p:nvCxnSpPr>
          <p:cNvPr id="82" name="Straight Connector 81">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73" name="Content Placeholder 2">
            <a:extLst>
              <a:ext uri="{FF2B5EF4-FFF2-40B4-BE49-F238E27FC236}">
                <a16:creationId xmlns:a16="http://schemas.microsoft.com/office/drawing/2014/main" id="{057EEEB9-CF80-86A2-A9EC-5988EBD5F738}"/>
              </a:ext>
            </a:extLst>
          </p:cNvPr>
          <p:cNvSpPr>
            <a:spLocks noGrp="1"/>
          </p:cNvSpPr>
          <p:nvPr>
            <p:ph idx="1"/>
          </p:nvPr>
        </p:nvSpPr>
        <p:spPr>
          <a:xfrm>
            <a:off x="1429555" y="2743200"/>
            <a:ext cx="7955077" cy="3352800"/>
          </a:xfrm>
        </p:spPr>
        <p:txBody>
          <a:bodyPr vert="horz" lIns="91440" tIns="45720" rIns="91440" bIns="45720" rtlCol="0">
            <a:normAutofit/>
          </a:bodyPr>
          <a:lstStyle/>
          <a:p>
            <a:r>
              <a:rPr lang="en-US" b="1" cap="all">
                <a:solidFill>
                  <a:srgbClr val="FFFFFF"/>
                </a:solidFill>
                <a:ea typeface="+mn-lt"/>
                <a:cs typeface="+mn-lt"/>
              </a:rPr>
              <a:t>Current market landscape</a:t>
            </a:r>
          </a:p>
          <a:p>
            <a:r>
              <a:rPr lang="en-US" b="1" cap="all">
                <a:solidFill>
                  <a:srgbClr val="FFFFFF"/>
                </a:solidFill>
              </a:rPr>
              <a:t>Help fit consumer need</a:t>
            </a:r>
          </a:p>
          <a:p>
            <a:r>
              <a:rPr lang="en-US" b="1" cap="all">
                <a:solidFill>
                  <a:srgbClr val="FFFFFF"/>
                </a:solidFill>
              </a:rPr>
              <a:t>Consumer base/market demand</a:t>
            </a:r>
          </a:p>
          <a:p>
            <a:r>
              <a:rPr lang="en-US" b="1" cap="all">
                <a:solidFill>
                  <a:srgbClr val="FFFFFF"/>
                </a:solidFill>
              </a:rPr>
              <a:t>Problems (costs, time, headaches)</a:t>
            </a:r>
          </a:p>
        </p:txBody>
      </p:sp>
    </p:spTree>
    <p:extLst>
      <p:ext uri="{BB962C8B-B14F-4D97-AF65-F5344CB8AC3E}">
        <p14:creationId xmlns:p14="http://schemas.microsoft.com/office/powerpoint/2010/main" val="164611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Blue blocks and networks technology background">
            <a:extLst>
              <a:ext uri="{FF2B5EF4-FFF2-40B4-BE49-F238E27FC236}">
                <a16:creationId xmlns:a16="http://schemas.microsoft.com/office/drawing/2014/main" id="{ED33149A-ED22-DBB3-7C80-A21FE4E2A04D}"/>
              </a:ext>
            </a:extLst>
          </p:cNvPr>
          <p:cNvPicPr>
            <a:picLocks noChangeAspect="1"/>
          </p:cNvPicPr>
          <p:nvPr/>
        </p:nvPicPr>
        <p:blipFill>
          <a:blip r:embed="rId3">
            <a:alphaModFix amt="50000"/>
          </a:blip>
          <a:srcRect t="37" b="-446"/>
          <a:stretch/>
        </p:blipFill>
        <p:spPr>
          <a:xfrm>
            <a:off x="20" y="2520"/>
            <a:ext cx="12191980" cy="6855480"/>
          </a:xfrm>
          <a:prstGeom prst="rect">
            <a:avLst/>
          </a:prstGeom>
        </p:spPr>
      </p:pic>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1429566" y="1045445"/>
            <a:ext cx="9238434" cy="857559"/>
          </a:xfrm>
        </p:spPr>
        <p:txBody>
          <a:bodyPr>
            <a:normAutofit/>
          </a:bodyPr>
          <a:lstStyle/>
          <a:p>
            <a:pPr>
              <a:lnSpc>
                <a:spcPct val="110000"/>
              </a:lnSpc>
            </a:pPr>
            <a:r>
              <a:rPr lang="en-US" sz="2200">
                <a:solidFill>
                  <a:srgbClr val="FFFFFF"/>
                </a:solidFill>
                <a:ea typeface="+mj-lt"/>
                <a:cs typeface="+mj-lt"/>
              </a:rPr>
              <a:t>Proposed Technology: AI-Powered Home Improvement Project Management Tool</a:t>
            </a:r>
            <a:endParaRPr lang="en-US" sz="2200" b="0">
              <a:solidFill>
                <a:srgbClr val="FFFFFF"/>
              </a:solidFill>
              <a:ea typeface="+mj-lt"/>
              <a:cs typeface="+mj-lt"/>
            </a:endParaRPr>
          </a:p>
        </p:txBody>
      </p:sp>
      <p:cxnSp>
        <p:nvCxnSpPr>
          <p:cNvPr id="20" name="Straight Connector 19">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EEEB9-CF80-86A2-A9EC-5988EBD5F738}"/>
              </a:ext>
            </a:extLst>
          </p:cNvPr>
          <p:cNvSpPr>
            <a:spLocks noGrp="1"/>
          </p:cNvSpPr>
          <p:nvPr>
            <p:ph idx="1"/>
          </p:nvPr>
        </p:nvSpPr>
        <p:spPr>
          <a:xfrm>
            <a:off x="1429555" y="2743200"/>
            <a:ext cx="7955077" cy="3352800"/>
          </a:xfrm>
        </p:spPr>
        <p:txBody>
          <a:bodyPr vert="horz" lIns="91440" tIns="45720" rIns="91440" bIns="45720" rtlCol="0">
            <a:normAutofit/>
          </a:bodyPr>
          <a:lstStyle/>
          <a:p>
            <a:r>
              <a:rPr lang="en-US" b="1">
                <a:solidFill>
                  <a:srgbClr val="FFFFFF"/>
                </a:solidFill>
                <a:ea typeface="+mn-lt"/>
                <a:cs typeface="+mn-lt"/>
              </a:rPr>
              <a:t>AI-Driven Cost Estimation</a:t>
            </a:r>
          </a:p>
          <a:p>
            <a:r>
              <a:rPr lang="en-US" b="1">
                <a:solidFill>
                  <a:srgbClr val="FFFFFF"/>
                </a:solidFill>
                <a:ea typeface="+mn-lt"/>
                <a:cs typeface="+mn-lt"/>
              </a:rPr>
              <a:t>Smart Resource Allocation</a:t>
            </a:r>
          </a:p>
          <a:p>
            <a:pPr marL="560070" lvl="1" indent="-285750">
              <a:buFont typeface="Arial" panose="020B0604020202020204" pitchFamily="34" charset="0"/>
              <a:buChar char="•"/>
            </a:pPr>
            <a:r>
              <a:rPr lang="en-US" sz="1800">
                <a:solidFill>
                  <a:srgbClr val="FFFFFF"/>
                </a:solidFill>
                <a:ea typeface="+mn-lt"/>
                <a:cs typeface="+mn-lt"/>
              </a:rPr>
              <a:t>recommend the most cost-effective options</a:t>
            </a:r>
          </a:p>
          <a:p>
            <a:r>
              <a:rPr lang="en-US" b="1">
                <a:solidFill>
                  <a:srgbClr val="FFFFFF"/>
                </a:solidFill>
                <a:ea typeface="+mn-lt"/>
                <a:cs typeface="+mn-lt"/>
              </a:rPr>
              <a:t>Resource Analysis Process</a:t>
            </a:r>
          </a:p>
          <a:p>
            <a:pPr marL="560070" lvl="1" indent="-285750">
              <a:buFont typeface="Arial" panose="020B0604020202020204" pitchFamily="34" charset="0"/>
              <a:buChar char="•"/>
            </a:pPr>
            <a:r>
              <a:rPr lang="en-US" b="1">
                <a:solidFill>
                  <a:srgbClr val="FFFFFF"/>
                </a:solidFill>
                <a:latin typeface="Times New Roman"/>
                <a:ea typeface="+mn-lt"/>
                <a:cs typeface="Times New Roman"/>
              </a:rPr>
              <a:t>Data </a:t>
            </a:r>
            <a:r>
              <a:rPr lang="en-US">
                <a:solidFill>
                  <a:srgbClr val="FFFFFF"/>
                </a:solidFill>
                <a:latin typeface="Times New Roman"/>
                <a:ea typeface="+mn-lt"/>
                <a:cs typeface="Times New Roman"/>
              </a:rPr>
              <a:t>Collection</a:t>
            </a:r>
            <a:endParaRPr lang="en-US">
              <a:solidFill>
                <a:srgbClr val="FFFFFF"/>
              </a:solidFill>
              <a:latin typeface="Trade Gothic Next Light"/>
              <a:ea typeface="+mn-lt"/>
              <a:cs typeface="Times New Roman"/>
            </a:endParaRPr>
          </a:p>
          <a:p>
            <a:pPr marL="560070" lvl="1" indent="-285750">
              <a:buFont typeface="Arial"/>
              <a:buChar char="•"/>
            </a:pPr>
            <a:r>
              <a:rPr lang="en-US">
                <a:solidFill>
                  <a:srgbClr val="FFFFFF"/>
                </a:solidFill>
                <a:latin typeface="Times New Roman"/>
                <a:ea typeface="+mn-lt"/>
                <a:cs typeface="Times New Roman"/>
              </a:rPr>
              <a:t>Inventory and Supplier Databases</a:t>
            </a:r>
            <a:endParaRPr lang="en-US">
              <a:solidFill>
                <a:srgbClr val="FFFFFF"/>
              </a:solidFill>
              <a:latin typeface="Trade Gothic Next Light"/>
              <a:ea typeface="+mn-lt"/>
              <a:cs typeface="Times New Roman"/>
            </a:endParaRPr>
          </a:p>
          <a:p>
            <a:pPr marL="560070" lvl="1" indent="-285750">
              <a:buFont typeface="Arial"/>
              <a:buChar char="•"/>
            </a:pPr>
            <a:r>
              <a:rPr lang="en-US">
                <a:solidFill>
                  <a:srgbClr val="FFFFFF"/>
                </a:solidFill>
                <a:latin typeface="Times New Roman"/>
                <a:ea typeface="+mn-lt"/>
                <a:cs typeface="Times New Roman"/>
              </a:rPr>
              <a:t>Machine Learning Models for Cost-Effectiveness</a:t>
            </a:r>
          </a:p>
          <a:p>
            <a:pPr marL="560070" lvl="1" indent="-285750">
              <a:buFont typeface="Arial"/>
              <a:buChar char="•"/>
            </a:pPr>
            <a:r>
              <a:rPr lang="en-US">
                <a:solidFill>
                  <a:srgbClr val="FFFFFF"/>
                </a:solidFill>
                <a:latin typeface="Times New Roman"/>
                <a:ea typeface="+mn-lt"/>
                <a:cs typeface="Times New Roman"/>
              </a:rPr>
              <a:t>Optimal</a:t>
            </a:r>
            <a:r>
              <a:rPr lang="en-US" b="1">
                <a:solidFill>
                  <a:srgbClr val="FFFFFF"/>
                </a:solidFill>
                <a:latin typeface="Times New Roman"/>
                <a:ea typeface="+mn-lt"/>
                <a:cs typeface="Times New Roman"/>
              </a:rPr>
              <a:t> Resource Recommendations</a:t>
            </a:r>
          </a:p>
        </p:txBody>
      </p:sp>
    </p:spTree>
    <p:extLst>
      <p:ext uri="{BB962C8B-B14F-4D97-AF65-F5344CB8AC3E}">
        <p14:creationId xmlns:p14="http://schemas.microsoft.com/office/powerpoint/2010/main" val="1995880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2CFF0-ECDC-E2B9-05ED-FDB6C1EAFB28}"/>
              </a:ext>
            </a:extLst>
          </p:cNvPr>
          <p:cNvSpPr>
            <a:spLocks noGrp="1"/>
          </p:cNvSpPr>
          <p:nvPr>
            <p:ph type="title"/>
          </p:nvPr>
        </p:nvSpPr>
        <p:spPr>
          <a:xfrm>
            <a:off x="1524000" y="762001"/>
            <a:ext cx="9144000" cy="869092"/>
          </a:xfrm>
        </p:spPr>
        <p:txBody>
          <a:bodyPr>
            <a:normAutofit/>
          </a:bodyPr>
          <a:lstStyle/>
          <a:p>
            <a:pPr algn="ctr"/>
            <a:r>
              <a:rPr lang="en-US">
                <a:ea typeface="+mj-lt"/>
                <a:cs typeface="+mj-lt"/>
              </a:rPr>
              <a:t>Bridging a Client Gap</a:t>
            </a:r>
          </a:p>
        </p:txBody>
      </p:sp>
      <p:graphicFrame>
        <p:nvGraphicFramePr>
          <p:cNvPr id="30" name="Content Placeholder 2">
            <a:extLst>
              <a:ext uri="{FF2B5EF4-FFF2-40B4-BE49-F238E27FC236}">
                <a16:creationId xmlns:a16="http://schemas.microsoft.com/office/drawing/2014/main" id="{27BD92E4-FF04-940E-5E75-82D31EA9B160}"/>
              </a:ext>
            </a:extLst>
          </p:cNvPr>
          <p:cNvGraphicFramePr>
            <a:graphicFrameLocks noGrp="1"/>
          </p:cNvGraphicFramePr>
          <p:nvPr>
            <p:ph idx="1"/>
            <p:extLst>
              <p:ext uri="{D42A27DB-BD31-4B8C-83A1-F6EECF244321}">
                <p14:modId xmlns:p14="http://schemas.microsoft.com/office/powerpoint/2010/main" val="3046867297"/>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34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 name="Rectangle 208">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Network Technology Background">
            <a:extLst>
              <a:ext uri="{FF2B5EF4-FFF2-40B4-BE49-F238E27FC236}">
                <a16:creationId xmlns:a16="http://schemas.microsoft.com/office/drawing/2014/main" id="{7F227CBF-2C77-C748-E1E2-C7B3904A5F0A}"/>
              </a:ext>
            </a:extLst>
          </p:cNvPr>
          <p:cNvPicPr>
            <a:picLocks noChangeAspect="1"/>
          </p:cNvPicPr>
          <p:nvPr/>
        </p:nvPicPr>
        <p:blipFill>
          <a:blip r:embed="rId3"/>
          <a:srcRect b="3434"/>
          <a:stretch/>
        </p:blipFill>
        <p:spPr>
          <a:xfrm>
            <a:off x="20" y="10"/>
            <a:ext cx="12191979" cy="6857989"/>
          </a:xfrm>
          <a:prstGeom prst="rect">
            <a:avLst/>
          </a:prstGeom>
        </p:spPr>
      </p:pic>
      <p:sp useBgFill="1">
        <p:nvSpPr>
          <p:cNvPr id="210" name="Rectangle 209">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3999" y="1524000"/>
            <a:ext cx="5075853" cy="2581369"/>
          </a:xfrm>
        </p:spPr>
        <p:txBody>
          <a:bodyPr anchor="t">
            <a:normAutofit/>
          </a:bodyPr>
          <a:lstStyle/>
          <a:p>
            <a:r>
              <a:rPr lang="en-US" b="0">
                <a:ea typeface="+mj-lt"/>
                <a:cs typeface="+mj-lt"/>
              </a:rPr>
              <a:t>Website Demo.</a:t>
            </a:r>
          </a:p>
        </p:txBody>
      </p:sp>
      <p:sp>
        <p:nvSpPr>
          <p:cNvPr id="3" name="Subtitle 2"/>
          <p:cNvSpPr>
            <a:spLocks noGrp="1"/>
          </p:cNvSpPr>
          <p:nvPr>
            <p:ph type="subTitle" idx="1"/>
          </p:nvPr>
        </p:nvSpPr>
        <p:spPr>
          <a:xfrm>
            <a:off x="1524000" y="4867369"/>
            <a:ext cx="4572000" cy="789300"/>
          </a:xfrm>
        </p:spPr>
        <p:txBody>
          <a:bodyPr vert="horz" lIns="91440" tIns="45720" rIns="91440" bIns="45720" rtlCol="0" anchor="t">
            <a:normAutofit/>
          </a:bodyPr>
          <a:lstStyle/>
          <a:p>
            <a:r>
              <a:rPr lang="en-US">
                <a:ea typeface="+mn-lt"/>
                <a:cs typeface="+mn-lt"/>
              </a:rPr>
              <a:t>Dare to Dream, Renovate with Glee. Your Home, Your Way, Our Know-How.</a:t>
            </a:r>
            <a:endParaRPr lang="en-US"/>
          </a:p>
        </p:txBody>
      </p:sp>
      <p:cxnSp>
        <p:nvCxnSpPr>
          <p:cNvPr id="211" name="Straight Connector 210">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Home Market Trends: 3 Fast Growing Home Markets In 2021">
            <a:extLst>
              <a:ext uri="{FF2B5EF4-FFF2-40B4-BE49-F238E27FC236}">
                <a16:creationId xmlns:a16="http://schemas.microsoft.com/office/drawing/2014/main" id="{77725ED9-6874-8C50-C0F7-27D063F01098}"/>
              </a:ext>
            </a:extLst>
          </p:cNvPr>
          <p:cNvPicPr>
            <a:picLocks noChangeAspect="1"/>
          </p:cNvPicPr>
          <p:nvPr/>
        </p:nvPicPr>
        <p:blipFill>
          <a:blip r:embed="rId4"/>
          <a:stretch>
            <a:fillRect/>
          </a:stretch>
        </p:blipFill>
        <p:spPr>
          <a:xfrm>
            <a:off x="6098005" y="1889254"/>
            <a:ext cx="5259804" cy="2979227"/>
          </a:xfrm>
          <a:prstGeom prst="rect">
            <a:avLst/>
          </a:prstGeom>
        </p:spPr>
      </p:pic>
      <p:sp>
        <p:nvSpPr>
          <p:cNvPr id="6" name="Subtitle 2">
            <a:extLst>
              <a:ext uri="{FF2B5EF4-FFF2-40B4-BE49-F238E27FC236}">
                <a16:creationId xmlns:a16="http://schemas.microsoft.com/office/drawing/2014/main" id="{C0C9D99B-435D-6F79-5887-763E45212F04}"/>
              </a:ext>
            </a:extLst>
          </p:cNvPr>
          <p:cNvSpPr txBox="1">
            <a:spLocks/>
          </p:cNvSpPr>
          <p:nvPr/>
        </p:nvSpPr>
        <p:spPr>
          <a:xfrm>
            <a:off x="1378475" y="2813980"/>
            <a:ext cx="4468873" cy="376789"/>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30000"/>
              </a:lnSpc>
              <a:spcBef>
                <a:spcPts val="1000"/>
              </a:spcBef>
              <a:buSzPct val="85000"/>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SzPct val="85000"/>
              <a:buFontTx/>
              <a:buNone/>
              <a:defRPr sz="2000" b="1" kern="1200">
                <a:solidFill>
                  <a:schemeClr val="tx1"/>
                </a:solidFill>
                <a:latin typeface="+mn-lt"/>
                <a:ea typeface="+mn-ea"/>
                <a:cs typeface="+mn-cs"/>
              </a:defRPr>
            </a:lvl2pPr>
            <a:lvl3pPr marL="914400" indent="0" algn="ctr" defTabSz="914400" rtl="0" eaLnBrk="1" latinLnBrk="0" hangingPunct="1">
              <a:lnSpc>
                <a:spcPct val="130000"/>
              </a:lnSpc>
              <a:spcBef>
                <a:spcPts val="500"/>
              </a:spcBef>
              <a:buSzPct val="8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4pPr>
            <a:lvl5pPr marL="1828800" indent="0" algn="ctr" defTabSz="914400" rtl="0" eaLnBrk="1" latinLnBrk="0" hangingPunct="1">
              <a:lnSpc>
                <a:spcPct val="130000"/>
              </a:lnSpc>
              <a:spcBef>
                <a:spcPts val="500"/>
              </a:spcBef>
              <a:buSzPct val="8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ea typeface="+mn-lt"/>
                <a:cs typeface="+mn-lt"/>
                <a:hlinkClick r:id="rId5"/>
              </a:rPr>
              <a:t>https://homeglowpsu.github.io/homeglow/</a:t>
            </a:r>
            <a:endParaRPr lang="en-US" b="1" dirty="0"/>
          </a:p>
        </p:txBody>
      </p:sp>
    </p:spTree>
    <p:extLst>
      <p:ext uri="{BB962C8B-B14F-4D97-AF65-F5344CB8AC3E}">
        <p14:creationId xmlns:p14="http://schemas.microsoft.com/office/powerpoint/2010/main" val="49832625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1429566" y="1045445"/>
            <a:ext cx="4793434" cy="788287"/>
          </a:xfrm>
        </p:spPr>
        <p:txBody>
          <a:bodyPr>
            <a:normAutofit/>
          </a:bodyPr>
          <a:lstStyle/>
          <a:p>
            <a:r>
              <a:rPr lang="en-US"/>
              <a:t>Process Flow</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EEEB9-CF80-86A2-A9EC-5988EBD5F738}"/>
              </a:ext>
            </a:extLst>
          </p:cNvPr>
          <p:cNvSpPr>
            <a:spLocks noGrp="1"/>
          </p:cNvSpPr>
          <p:nvPr>
            <p:ph idx="1"/>
          </p:nvPr>
        </p:nvSpPr>
        <p:spPr>
          <a:xfrm>
            <a:off x="1429566" y="2729554"/>
            <a:ext cx="3944844" cy="3648257"/>
          </a:xfrm>
        </p:spPr>
        <p:txBody>
          <a:bodyPr vert="horz" lIns="91440" tIns="45720" rIns="91440" bIns="45720" rtlCol="0" anchor="t">
            <a:normAutofit/>
          </a:bodyPr>
          <a:lstStyle/>
          <a:p>
            <a:r>
              <a:rPr lang="en-US" sz="2400"/>
              <a:t>Five basic steps of home renovation service</a:t>
            </a:r>
            <a:endParaRPr lang="en-US"/>
          </a:p>
          <a:p>
            <a:pPr lvl="1"/>
            <a:r>
              <a:rPr lang="en-US"/>
              <a:t>Consultation.</a:t>
            </a:r>
            <a:endParaRPr lang="en-US" b="0"/>
          </a:p>
          <a:p>
            <a:pPr lvl="1"/>
            <a:r>
              <a:rPr lang="en-US"/>
              <a:t>Planning</a:t>
            </a:r>
            <a:endParaRPr lang="en-US" b="0"/>
          </a:p>
          <a:p>
            <a:pPr lvl="1"/>
            <a:r>
              <a:rPr lang="en-US"/>
              <a:t>Material Selection</a:t>
            </a:r>
            <a:endParaRPr lang="en-US" b="0"/>
          </a:p>
          <a:p>
            <a:pPr lvl="1"/>
            <a:r>
              <a:rPr lang="en-US"/>
              <a:t>Construction</a:t>
            </a:r>
            <a:endParaRPr lang="en-US" b="0"/>
          </a:p>
          <a:p>
            <a:pPr lvl="1"/>
            <a:r>
              <a:rPr lang="en-US"/>
              <a:t>Final review</a:t>
            </a:r>
            <a:endParaRPr lang="en-US" b="0"/>
          </a:p>
        </p:txBody>
      </p:sp>
      <p:pic>
        <p:nvPicPr>
          <p:cNvPr id="4" name="Picture 3" descr="A diagram of a construction process&#10;&#10;Description automatically generated">
            <a:extLst>
              <a:ext uri="{FF2B5EF4-FFF2-40B4-BE49-F238E27FC236}">
                <a16:creationId xmlns:a16="http://schemas.microsoft.com/office/drawing/2014/main" id="{38732C8F-6B41-1BAF-8D08-5719B4BB1C8C}"/>
              </a:ext>
            </a:extLst>
          </p:cNvPr>
          <p:cNvPicPr>
            <a:picLocks noChangeAspect="1"/>
          </p:cNvPicPr>
          <p:nvPr/>
        </p:nvPicPr>
        <p:blipFill>
          <a:blip r:embed="rId3"/>
          <a:stretch>
            <a:fillRect/>
          </a:stretch>
        </p:blipFill>
        <p:spPr>
          <a:xfrm>
            <a:off x="6514001" y="744681"/>
            <a:ext cx="5057952" cy="5045364"/>
          </a:xfrm>
          <a:prstGeom prst="rect">
            <a:avLst/>
          </a:prstGeom>
        </p:spPr>
      </p:pic>
    </p:spTree>
    <p:extLst>
      <p:ext uri="{BB962C8B-B14F-4D97-AF65-F5344CB8AC3E}">
        <p14:creationId xmlns:p14="http://schemas.microsoft.com/office/powerpoint/2010/main" val="216759803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5A214-D3E4-F122-BABE-28AA8185F898}"/>
              </a:ext>
            </a:extLst>
          </p:cNvPr>
          <p:cNvSpPr>
            <a:spLocks noGrp="1"/>
          </p:cNvSpPr>
          <p:nvPr>
            <p:ph type="title"/>
          </p:nvPr>
        </p:nvSpPr>
        <p:spPr>
          <a:xfrm>
            <a:off x="1429566" y="1045445"/>
            <a:ext cx="4793434" cy="788287"/>
          </a:xfrm>
        </p:spPr>
        <p:txBody>
          <a:bodyPr>
            <a:normAutofit fontScale="90000"/>
          </a:bodyPr>
          <a:lstStyle/>
          <a:p>
            <a:r>
              <a:rPr lang="en-US"/>
              <a:t>System design and S/w architecture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7EEEB9-CF80-86A2-A9EC-5988EBD5F738}"/>
              </a:ext>
            </a:extLst>
          </p:cNvPr>
          <p:cNvSpPr>
            <a:spLocks noGrp="1"/>
          </p:cNvSpPr>
          <p:nvPr>
            <p:ph idx="1"/>
          </p:nvPr>
        </p:nvSpPr>
        <p:spPr>
          <a:xfrm>
            <a:off x="1429566" y="2729554"/>
            <a:ext cx="3944844" cy="3648257"/>
          </a:xfrm>
        </p:spPr>
        <p:txBody>
          <a:bodyPr vert="horz" lIns="91440" tIns="45720" rIns="91440" bIns="45720" rtlCol="0" anchor="t">
            <a:normAutofit/>
          </a:bodyPr>
          <a:lstStyle/>
          <a:p>
            <a:r>
              <a:rPr lang="en-US" sz="2400"/>
              <a:t>Microservices architecture</a:t>
            </a:r>
          </a:p>
          <a:p>
            <a:r>
              <a:rPr lang="en-US" sz="2400" b="0"/>
              <a:t>Browser Based</a:t>
            </a:r>
          </a:p>
          <a:p>
            <a:r>
              <a:rPr lang="en-US" sz="2400"/>
              <a:t>Mobile</a:t>
            </a:r>
          </a:p>
          <a:p>
            <a:r>
              <a:rPr lang="en-US" sz="2400" b="0"/>
              <a:t>Scalable</a:t>
            </a:r>
          </a:p>
          <a:p>
            <a:r>
              <a:rPr lang="en-US" sz="2400"/>
              <a:t>Service Oriented Architecture</a:t>
            </a:r>
            <a:endParaRPr lang="en-US" sz="2400" b="0"/>
          </a:p>
        </p:txBody>
      </p:sp>
      <p:pic>
        <p:nvPicPr>
          <p:cNvPr id="7" name="Picture 6" descr="A diagram of a service&#10;&#10;Description automatically generated">
            <a:extLst>
              <a:ext uri="{FF2B5EF4-FFF2-40B4-BE49-F238E27FC236}">
                <a16:creationId xmlns:a16="http://schemas.microsoft.com/office/drawing/2014/main" id="{2ECA9674-067D-0745-04FA-0D7BABD3371E}"/>
              </a:ext>
            </a:extLst>
          </p:cNvPr>
          <p:cNvPicPr>
            <a:picLocks noChangeAspect="1"/>
          </p:cNvPicPr>
          <p:nvPr/>
        </p:nvPicPr>
        <p:blipFill>
          <a:blip r:embed="rId3"/>
          <a:stretch>
            <a:fillRect/>
          </a:stretch>
        </p:blipFill>
        <p:spPr>
          <a:xfrm>
            <a:off x="7054151" y="0"/>
            <a:ext cx="4540646" cy="6858000"/>
          </a:xfrm>
          <a:prstGeom prst="rect">
            <a:avLst/>
          </a:prstGeom>
        </p:spPr>
      </p:pic>
    </p:spTree>
    <p:extLst>
      <p:ext uri="{BB962C8B-B14F-4D97-AF65-F5344CB8AC3E}">
        <p14:creationId xmlns:p14="http://schemas.microsoft.com/office/powerpoint/2010/main" val="38575759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A5F6DAB-03BF-4557-B78A-2B71C16E1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8BA39-427E-7E2C-6B3C-C4186303F132}"/>
              </a:ext>
            </a:extLst>
          </p:cNvPr>
          <p:cNvSpPr>
            <a:spLocks noGrp="1"/>
          </p:cNvSpPr>
          <p:nvPr>
            <p:ph type="title"/>
          </p:nvPr>
        </p:nvSpPr>
        <p:spPr>
          <a:xfrm>
            <a:off x="1524000" y="1293090"/>
            <a:ext cx="2701637" cy="849551"/>
          </a:xfrm>
        </p:spPr>
        <p:txBody>
          <a:bodyPr vert="horz" lIns="91440" tIns="45720" rIns="91440" bIns="45720" rtlCol="0" anchor="t">
            <a:normAutofit/>
          </a:bodyPr>
          <a:lstStyle/>
          <a:p>
            <a:r>
              <a:rPr lang="en-US" dirty="0"/>
              <a:t>SDLC</a:t>
            </a:r>
          </a:p>
        </p:txBody>
      </p:sp>
      <p:cxnSp>
        <p:nvCxnSpPr>
          <p:cNvPr id="30" name="Straight Connector 29">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No alternative text description for this image">
            <a:extLst>
              <a:ext uri="{FF2B5EF4-FFF2-40B4-BE49-F238E27FC236}">
                <a16:creationId xmlns:a16="http://schemas.microsoft.com/office/drawing/2014/main" id="{05B524F6-4806-B37D-F4F7-225E2F66A577}"/>
              </a:ext>
            </a:extLst>
          </p:cNvPr>
          <p:cNvPicPr>
            <a:picLocks noChangeAspect="1"/>
          </p:cNvPicPr>
          <p:nvPr/>
        </p:nvPicPr>
        <p:blipFill>
          <a:blip r:embed="rId2"/>
          <a:stretch>
            <a:fillRect/>
          </a:stretch>
        </p:blipFill>
        <p:spPr>
          <a:xfrm>
            <a:off x="5822538" y="-1802"/>
            <a:ext cx="6292272" cy="6750764"/>
          </a:xfrm>
          <a:prstGeom prst="rect">
            <a:avLst/>
          </a:prstGeom>
        </p:spPr>
      </p:pic>
      <p:sp>
        <p:nvSpPr>
          <p:cNvPr id="8" name="Content Placeholder 2">
            <a:extLst>
              <a:ext uri="{FF2B5EF4-FFF2-40B4-BE49-F238E27FC236}">
                <a16:creationId xmlns:a16="http://schemas.microsoft.com/office/drawing/2014/main" id="{AAF3451B-D16F-5E23-AC74-EF8322F04C54}"/>
              </a:ext>
            </a:extLst>
          </p:cNvPr>
          <p:cNvSpPr>
            <a:spLocks noGrp="1"/>
          </p:cNvSpPr>
          <p:nvPr>
            <p:ph idx="1"/>
          </p:nvPr>
        </p:nvSpPr>
        <p:spPr>
          <a:xfrm>
            <a:off x="1532981" y="3839897"/>
            <a:ext cx="4695957" cy="970372"/>
          </a:xfrm>
        </p:spPr>
        <p:txBody>
          <a:bodyPr vert="horz" lIns="91440" tIns="45720" rIns="91440" bIns="45720" rtlCol="0" anchor="t">
            <a:normAutofit/>
          </a:bodyPr>
          <a:lstStyle/>
          <a:p>
            <a:pPr marL="0" indent="0">
              <a:buNone/>
            </a:pPr>
            <a:r>
              <a:rPr lang="en-US" sz="2400" dirty="0"/>
              <a:t>Source: </a:t>
            </a:r>
            <a:r>
              <a:rPr lang="en-US" dirty="0">
                <a:hlinkClick r:id="rId3"/>
              </a:rPr>
              <a:t>ByteByteGo’s Post on LinkedIn</a:t>
            </a:r>
            <a:endParaRPr lang="en-US" sz="2400" dirty="0"/>
          </a:p>
          <a:p>
            <a:endParaRPr lang="en-US" sz="2400" dirty="0"/>
          </a:p>
        </p:txBody>
      </p:sp>
    </p:spTree>
    <p:extLst>
      <p:ext uri="{BB962C8B-B14F-4D97-AF65-F5344CB8AC3E}">
        <p14:creationId xmlns:p14="http://schemas.microsoft.com/office/powerpoint/2010/main" val="420007287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F6205-1A82-89DF-3B8E-8ED45A4D1AE7}"/>
              </a:ext>
            </a:extLst>
          </p:cNvPr>
          <p:cNvSpPr>
            <a:spLocks noGrp="1"/>
          </p:cNvSpPr>
          <p:nvPr>
            <p:ph type="title"/>
          </p:nvPr>
        </p:nvSpPr>
        <p:spPr>
          <a:xfrm>
            <a:off x="915793" y="581"/>
            <a:ext cx="9238434" cy="857559"/>
          </a:xfrm>
        </p:spPr>
        <p:txBody>
          <a:bodyPr>
            <a:normAutofit/>
          </a:bodyPr>
          <a:lstStyle/>
          <a:p>
            <a:r>
              <a:rPr lang="en-US" dirty="0"/>
              <a:t>Deployment process</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diagram of a software company&#10;&#10;Description automatically generated">
            <a:extLst>
              <a:ext uri="{FF2B5EF4-FFF2-40B4-BE49-F238E27FC236}">
                <a16:creationId xmlns:a16="http://schemas.microsoft.com/office/drawing/2014/main" id="{7CB1862E-65F3-DE87-6BE4-F8BB90FDB0E2}"/>
              </a:ext>
            </a:extLst>
          </p:cNvPr>
          <p:cNvPicPr>
            <a:picLocks noGrp="1" noChangeAspect="1"/>
          </p:cNvPicPr>
          <p:nvPr>
            <p:ph idx="1"/>
          </p:nvPr>
        </p:nvPicPr>
        <p:blipFill>
          <a:blip r:embed="rId2"/>
          <a:stretch>
            <a:fillRect/>
          </a:stretch>
        </p:blipFill>
        <p:spPr>
          <a:xfrm>
            <a:off x="498523" y="859192"/>
            <a:ext cx="10979290" cy="5818801"/>
          </a:xfrm>
        </p:spPr>
      </p:pic>
    </p:spTree>
    <p:extLst>
      <p:ext uri="{BB962C8B-B14F-4D97-AF65-F5344CB8AC3E}">
        <p14:creationId xmlns:p14="http://schemas.microsoft.com/office/powerpoint/2010/main" val="324758011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12</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PortalVTI</vt:lpstr>
      <vt:lpstr>Renovate with Confidence. Your Vision, Our Expertise. Dare to Dream, Renovate with Glee. Your Home, Your Way, Our Know-How.</vt:lpstr>
      <vt:lpstr>Background</vt:lpstr>
      <vt:lpstr>Proposed Technology: AI-Powered Home Improvement Project Management Tool</vt:lpstr>
      <vt:lpstr>Bridging a Client Gap</vt:lpstr>
      <vt:lpstr>Website Demo.</vt:lpstr>
      <vt:lpstr>Process Flow</vt:lpstr>
      <vt:lpstr>System design and S/w architecture</vt:lpstr>
      <vt:lpstr>SDLC</vt:lpstr>
      <vt:lpstr>Deployment process</vt:lpstr>
      <vt:lpstr>Strategic Alignment with Organizational Goals</vt:lpstr>
      <vt:lpstr>Financial Justification</vt:lpstr>
      <vt:lpstr>outcomes</vt:lpstr>
      <vt:lpstr>Implementation Plan </vt:lpstr>
      <vt:lpstr>Board Priorities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64</cp:revision>
  <dcterms:created xsi:type="dcterms:W3CDTF">2013-07-15T20:26:40Z</dcterms:created>
  <dcterms:modified xsi:type="dcterms:W3CDTF">2024-12-05T16:15:13Z</dcterms:modified>
</cp:coreProperties>
</file>